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notesSlides/_rels/notesSlide31.xml.rels" ContentType="application/vnd.openxmlformats-package.relationships+xml"/>
  <Override PartName="/ppt/notesSlides/_rels/notesSlide24.xml.rels" ContentType="application/vnd.openxmlformats-package.relationships+xml"/>
  <Override PartName="/ppt/notesSlides/_rels/notesSlide23.xml.rels" ContentType="application/vnd.openxmlformats-package.relationships+xml"/>
  <Override PartName="/ppt/notesSlides/_rels/notesSlide22.xml.rels" ContentType="application/vnd.openxmlformats-package.relationships+xml"/>
  <Override PartName="/ppt/notesSlides/_rels/notesSlide19.xml.rels" ContentType="application/vnd.openxmlformats-package.relationships+xml"/>
  <Override PartName="/ppt/notesSlides/_rels/notesSlide13.xml.rels" ContentType="application/vnd.openxmlformats-package.relationships+xml"/>
  <Override PartName="/ppt/notesSlides/notesSlide13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1.xml" ContentType="application/vnd.openxmlformats-officedocument.presentationml.notesSlide+xml"/>
  <Override PartName="/ppt/_rels/presentation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media/image1.emf" ContentType="image/x-emf"/>
  <Override PartName="/ppt/media/image13.png" ContentType="image/png"/>
  <Override PartName="/ppt/media/image6.jpeg" ContentType="image/jpeg"/>
  <Override PartName="/ppt/media/image12.png" ContentType="image/png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8.jpeg" ContentType="image/jpeg"/>
  <Override PartName="/ppt/media/image10.jpeg" ContentType="image/jpeg"/>
  <Override PartName="/ppt/media/image1.wmf" ContentType="image/x-wmf"/>
  <Override PartName="/ppt/media/image9.jpeg" ContentType="image/jpeg"/>
  <Override PartName="/ppt/media/image7.jpeg" ContentType="image/jpeg"/>
  <Override PartName="/ppt/media/image11.png" ContentType="image/png"/>
  <Override PartName="/ppt/embeddings/oleObject1.docx" ContentType="application/vnd.openxmlformats-officedocument.wordprocessingml.document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s/slide56.xml" ContentType="application/vnd.openxmlformats-officedocument.presentationml.slide+xml"/>
  <Override PartName="/ppt/slides/slide55.xml" ContentType="application/vnd.openxmlformats-officedocument.presentationml.slide+xml"/>
  <Override PartName="/ppt/slides/slide54.xml" ContentType="application/vnd.openxmlformats-officedocument.presentationml.slide+xml"/>
  <Override PartName="/ppt/slides/slide53.xml" ContentType="application/vnd.openxmlformats-officedocument.presentationml.slide+xml"/>
  <Override PartName="/ppt/slides/slide52.xml" ContentType="application/vnd.openxmlformats-officedocument.presentationml.slide+xml"/>
  <Override PartName="/ppt/slides/slide51.xml" ContentType="application/vnd.openxmlformats-officedocument.presentationml.slide+xml"/>
  <Override PartName="/ppt/slides/slide50.xml" ContentType="application/vnd.openxmlformats-officedocument.presentationml.slide+xml"/>
  <Override PartName="/ppt/slides/slide46.xml" ContentType="application/vnd.openxmlformats-officedocument.presentationml.slide+xml"/>
  <Override PartName="/ppt/slides/slide45.xml" ContentType="application/vnd.openxmlformats-officedocument.presentationml.slide+xml"/>
  <Override PartName="/ppt/slides/slide39.xml" ContentType="application/vnd.openxmlformats-officedocument.presentationml.slide+xml"/>
  <Override PartName="/ppt/slides/slide38.xml" ContentType="application/vnd.openxmlformats-officedocument.presentationml.slide+xml"/>
  <Override PartName="/ppt/slides/slide37.xml" ContentType="application/vnd.openxmlformats-officedocument.presentationml.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_rels/slide41.xml.rels" ContentType="application/vnd.openxmlformats-package.relationships+xml"/>
  <Override PartName="/ppt/slides/_rels/slide6.xml.rels" ContentType="application/vnd.openxmlformats-package.relationships+xml"/>
  <Override PartName="/ppt/slides/_rels/slide18.xml.rels" ContentType="application/vnd.openxmlformats-package.relationships+xml"/>
  <Override PartName="/ppt/slides/_rels/slide22.xml.rels" ContentType="application/vnd.openxmlformats-package.relationships+xml"/>
  <Override PartName="/ppt/slides/_rels/slide83.xml.rels" ContentType="application/vnd.openxmlformats-package.relationships+xml"/>
  <Override PartName="/ppt/slides/_rels/slide79.xml.rels" ContentType="application/vnd.openxmlformats-package.relationships+xml"/>
  <Override PartName="/ppt/slides/_rels/slide30.xml.rels" ContentType="application/vnd.openxmlformats-package.relationships+xml"/>
  <Override PartName="/ppt/slides/_rels/slide42.xml.rels" ContentType="application/vnd.openxmlformats-package.relationships+xml"/>
  <Override PartName="/ppt/slides/_rels/slide7.xml.rels" ContentType="application/vnd.openxmlformats-package.relationships+xml"/>
  <Override PartName="/ppt/slides/_rels/slide1.xml.rels" ContentType="application/vnd.openxmlformats-package.relationships+xml"/>
  <Override PartName="/ppt/slides/_rels/slide32.xml.rels" ContentType="application/vnd.openxmlformats-package.relationships+xml"/>
  <Override PartName="/ppt/slides/_rels/slide57.xml.rels" ContentType="application/vnd.openxmlformats-package.relationships+xml"/>
  <Override PartName="/ppt/slides/_rels/slide61.xml.rels" ContentType="application/vnd.openxmlformats-package.relationships+xml"/>
  <Override PartName="/ppt/slides/_rels/slide20.xml.rels" ContentType="application/vnd.openxmlformats-package.relationships+xml"/>
  <Override PartName="/ppt/slides/_rels/slide16.xml.rels" ContentType="application/vnd.openxmlformats-package.relationships+xml"/>
  <Override PartName="/ppt/slides/_rels/slide19.xml.rels" ContentType="application/vnd.openxmlformats-package.relationships+xml"/>
  <Override PartName="/ppt/slides/_rels/slide23.xml.rels" ContentType="application/vnd.openxmlformats-package.relationships+xml"/>
  <Override PartName="/ppt/slides/_rels/slide71.xml.rels" ContentType="application/vnd.openxmlformats-package.relationships+xml"/>
  <Override PartName="/ppt/slides/_rels/slide67.xml.rels" ContentType="application/vnd.openxmlformats-package.relationships+xml"/>
  <Override PartName="/ppt/slides/_rels/slide77.xml.rels" ContentType="application/vnd.openxmlformats-package.relationships+xml"/>
  <Override PartName="/ppt/slides/_rels/slide15.xml.rels" ContentType="application/vnd.openxmlformats-package.relationships+xml"/>
  <Override PartName="/ppt/slides/_rels/slide24.xml.rels" ContentType="application/vnd.openxmlformats-package.relationships+xml"/>
  <Override PartName="/ppt/slides/_rels/slide72.xml.rels" ContentType="application/vnd.openxmlformats-package.relationships+xml"/>
  <Override PartName="/ppt/slides/_rels/slide68.xml.rels" ContentType="application/vnd.openxmlformats-package.relationships+xml"/>
  <Override PartName="/ppt/slides/_rels/slide8.xml.rels" ContentType="application/vnd.openxmlformats-package.relationships+xml"/>
  <Override PartName="/ppt/slides/_rels/slide43.xml.rels" ContentType="application/vnd.openxmlformats-package.relationships+xml"/>
  <Override PartName="/ppt/slides/_rels/slide27.xml.rels" ContentType="application/vnd.openxmlformats-package.relationships+xml"/>
  <Override PartName="/ppt/slides/_rels/slide2.xml.rels" ContentType="application/vnd.openxmlformats-package.relationships+xml"/>
  <Override PartName="/ppt/slides/_rels/slide36.xml.rels" ContentType="application/vnd.openxmlformats-package.relationships+xml"/>
  <Override PartName="/ppt/slides/_rels/slide55.xml.rels" ContentType="application/vnd.openxmlformats-package.relationships+xml"/>
  <Override PartName="/ppt/slides/_rels/slide64.xml.rels" ContentType="application/vnd.openxmlformats-package.relationships+xml"/>
  <Override PartName="/ppt/slides/_rels/slide5.xml.rels" ContentType="application/vnd.openxmlformats-package.relationships+xml"/>
  <Override PartName="/ppt/slides/_rels/slide40.xml.rels" ContentType="application/vnd.openxmlformats-package.relationships+xml"/>
  <Override PartName="/ppt/slides/_rels/slide48.xml.rels" ContentType="application/vnd.openxmlformats-package.relationships+xml"/>
  <Override PartName="/ppt/slides/_rels/slide9.xml.rels" ContentType="application/vnd.openxmlformats-package.relationships+xml"/>
  <Override PartName="/ppt/slides/_rels/slide44.xml.rels" ContentType="application/vnd.openxmlformats-package.relationships+xml"/>
  <Override PartName="/ppt/slides/_rels/slide28.xml.rels" ContentType="application/vnd.openxmlformats-package.relationships+xml"/>
  <Override PartName="/ppt/slides/_rels/slide37.xml.rels" ContentType="application/vnd.openxmlformats-package.relationships+xml"/>
  <Override PartName="/ppt/slides/_rels/slide3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31.xml.rels" ContentType="application/vnd.openxmlformats-package.relationships+xml"/>
  <Override PartName="/ppt/slides/_rels/slide39.xml.rels" ContentType="application/vnd.openxmlformats-package.relationships+xml"/>
  <Override PartName="/ppt/slides/_rels/slide54.xml.rels" ContentType="application/vnd.openxmlformats-package.relationships+xml"/>
  <Override PartName="/ppt/slides/_rels/slide63.xml.rels" ContentType="application/vnd.openxmlformats-package.relationships+xml"/>
  <Override PartName="/ppt/slides/_rels/slide70.xml.rels" ContentType="application/vnd.openxmlformats-package.relationships+xml"/>
  <Override PartName="/ppt/slides/_rels/slide47.xml.rels" ContentType="application/vnd.openxmlformats-package.relationships+xml"/>
  <Override PartName="/ppt/slides/_rels/slide4.xml.rels" ContentType="application/vnd.openxmlformats-package.relationships+xml"/>
  <Override PartName="/ppt/slides/_rels/slide35.xml.rels" ContentType="application/vnd.openxmlformats-package.relationships+xml"/>
  <Override PartName="/ppt/slides/_rels/slide51.xml.rels" ContentType="application/vnd.openxmlformats-package.relationships+xml"/>
  <Override PartName="/ppt/slides/_rels/slide53.xml.rels" ContentType="application/vnd.openxmlformats-package.relationships+xml"/>
  <Override PartName="/ppt/slides/_rels/slide46.xml.rels" ContentType="application/vnd.openxmlformats-package.relationships+xml"/>
  <Override PartName="/ppt/slides/_rels/slide62.xml.rels" ContentType="application/vnd.openxmlformats-package.relationships+xml"/>
  <Override PartName="/ppt/slides/_rels/slide49.xml.rels" ContentType="application/vnd.openxmlformats-package.relationships+xml"/>
  <Override PartName="/ppt/slides/_rels/slide34.xml.rels" ContentType="application/vnd.openxmlformats-package.relationships+xml"/>
  <Override PartName="/ppt/slides/_rels/slide50.xml.rels" ContentType="application/vnd.openxmlformats-package.relationships+xml"/>
  <Override PartName="/ppt/slides/_rels/slide52.xml.rels" ContentType="application/vnd.openxmlformats-package.relationships+xml"/>
  <Override PartName="/ppt/slides/_rels/slide76.xml.rels" ContentType="application/vnd.openxmlformats-package.relationships+xml"/>
  <Override PartName="/ppt/slides/_rels/slide14.xml.rels" ContentType="application/vnd.openxmlformats-package.relationships+xml"/>
  <Override PartName="/ppt/slides/_rels/slide33.xml.rels" ContentType="application/vnd.openxmlformats-package.relationships+xml"/>
  <Override PartName="/ppt/slides/_rels/slide29.xml.rels" ContentType="application/vnd.openxmlformats-package.relationships+xml"/>
  <Override PartName="/ppt/slides/_rels/slide45.xml.rels" ContentType="application/vnd.openxmlformats-package.relationships+xml"/>
  <Override PartName="/ppt/slides/_rels/slide38.xml.rels" ContentType="application/vnd.openxmlformats-package.relationships+xml"/>
  <Override PartName="/ppt/slides/_rels/slide65.xml.rels" ContentType="application/vnd.openxmlformats-package.relationships+xml"/>
  <Override PartName="/ppt/slides/_rels/slide74.xml.rels" ContentType="application/vnd.openxmlformats-package.relationships+xml"/>
  <Override PartName="/ppt/slides/_rels/slide58.xml.rels" ContentType="application/vnd.openxmlformats-package.relationships+xml"/>
  <Override PartName="/ppt/slides/_rels/slide81.xml.rels" ContentType="application/vnd.openxmlformats-package.relationships+xml"/>
  <Override PartName="/ppt/slides/_rels/slide66.xml.rels" ContentType="application/vnd.openxmlformats-package.relationships+xml"/>
  <Override PartName="/ppt/slides/_rels/slide56.xml.rels" ContentType="application/vnd.openxmlformats-package.relationships+xml"/>
  <Override PartName="/ppt/slides/_rels/slide60.xml.rels" ContentType="application/vnd.openxmlformats-package.relationships+xml"/>
  <Override PartName="/ppt/slides/_rels/slide75.xml.rels" ContentType="application/vnd.openxmlformats-package.relationships+xml"/>
  <Override PartName="/ppt/slides/_rels/slide82.xml.rels" ContentType="application/vnd.openxmlformats-package.relationships+xml"/>
  <Override PartName="/ppt/slides/_rels/slide26.xml.rels" ContentType="application/vnd.openxmlformats-package.relationships+xml"/>
  <Override PartName="/ppt/slides/_rels/slide21.xml.rels" ContentType="application/vnd.openxmlformats-package.relationships+xml"/>
  <Override PartName="/ppt/slides/_rels/slide17.xml.rels" ContentType="application/vnd.openxmlformats-package.relationships+xml"/>
  <Override PartName="/ppt/slides/_rels/slide11.xml.rels" ContentType="application/vnd.openxmlformats-package.relationships+xml"/>
  <Override PartName="/ppt/slides/_rels/slide69.xml.rels" ContentType="application/vnd.openxmlformats-package.relationships+xml"/>
  <Override PartName="/ppt/slides/_rels/slide73.xml.rels" ContentType="application/vnd.openxmlformats-package.relationships+xml"/>
  <Override PartName="/ppt/slides/_rels/slide80.xml.rels" ContentType="application/vnd.openxmlformats-package.relationships+xml"/>
  <Override PartName="/ppt/slides/_rels/slide25.xml.rels" ContentType="application/vnd.openxmlformats-package.relationships+xml"/>
  <Override PartName="/ppt/slides/_rels/slide59.xml.rels" ContentType="application/vnd.openxmlformats-package.relationships+xml"/>
  <Override PartName="/ppt/slides/_rels/slide10.xml.rels" ContentType="application/vnd.openxmlformats-package.relationships+xml"/>
  <Override PartName="/ppt/slides/_rels/slide78.xml.rels" ContentType="application/vnd.openxmlformats-package.relationships+xml"/>
  <Override PartName="/ppt/slides/slide13.xml" ContentType="application/vnd.openxmlformats-officedocument.presentationml.slide+xml"/>
  <Override PartName="/ppt/slides/slide6.xml" ContentType="application/vnd.openxmlformats-officedocument.presentationml.slide+xml"/>
  <Override PartName="/ppt/slides/slide49.xml" ContentType="application/vnd.openxmlformats-officedocument.presentationml.slide+xml"/>
  <Override PartName="/ppt/slides/slide12.xml" ContentType="application/vnd.openxmlformats-officedocument.presentationml.slide+xml"/>
  <Override PartName="/ppt/slides/slide5.xml" ContentType="application/vnd.openxmlformats-officedocument.presentationml.slide+xml"/>
  <Override PartName="/ppt/slides/slide22.xml" ContentType="application/vnd.openxmlformats-officedocument.presentationml.slide+xml"/>
  <Override PartName="/ppt/slides/slide59.xml" ContentType="application/vnd.openxmlformats-officedocument.presentationml.slide+xml"/>
  <Override PartName="/ppt/slides/slide23.xml" ContentType="application/vnd.openxmlformats-officedocument.presentationml.slide+xml"/>
  <Override PartName="/ppt/slides/slide60.xml" ContentType="application/vnd.openxmlformats-officedocument.presentationml.slide+xml"/>
  <Override PartName="/ppt/slides/slide24.xml" ContentType="application/vnd.openxmlformats-officedocument.presentationml.slide+xml"/>
  <Override PartName="/ppt/slides/slide61.xml" ContentType="application/vnd.openxmlformats-officedocument.presentationml.slide+xml"/>
  <Override PartName="/ppt/slides/slide19.xml" ContentType="application/vnd.openxmlformats-officedocument.presentationml.slide+xml"/>
  <Override PartName="/ppt/slides/slide25.xml" ContentType="application/vnd.openxmlformats-officedocument.presentationml.slide+xml"/>
  <Override PartName="/ppt/slides/slide62.xml" ContentType="application/vnd.openxmlformats-officedocument.presentationml.slide+xml"/>
  <Override PartName="/ppt/slides/slide26.xml" ContentType="application/vnd.openxmlformats-officedocument.presentationml.slide+xml"/>
  <Override PartName="/ppt/slides/slide63.xml" ContentType="application/vnd.openxmlformats-officedocument.presentationml.slide+xml"/>
  <Override PartName="/ppt/slides/slide27.xml" ContentType="application/vnd.openxmlformats-officedocument.presentationml.slide+xml"/>
  <Override PartName="/ppt/slides/slide64.xml" ContentType="application/vnd.openxmlformats-officedocument.presentationml.slide+xml"/>
  <Override PartName="/ppt/slides/slide28.xml" ContentType="application/vnd.openxmlformats-officedocument.presentationml.slide+xml"/>
  <Override PartName="/ppt/slides/slide70.xml" ContentType="application/vnd.openxmlformats-officedocument.presentationml.slide+xml"/>
  <Override PartName="/ppt/slides/slide65.xml" ContentType="application/vnd.openxmlformats-officedocument.presentationml.slide+xml"/>
  <Override PartName="/ppt/slides/slide29.xml" ContentType="application/vnd.openxmlformats-officedocument.presentationml.slide+xml"/>
  <Override PartName="/ppt/slides/slide71.xml" ContentType="application/vnd.openxmlformats-officedocument.presentationml.slide+xml"/>
  <Override PartName="/ppt/slides/slide66.xml" ContentType="application/vnd.openxmlformats-officedocument.presentationml.slide+xml"/>
  <Override PartName="/ppt/slides/slide79.xml" ContentType="application/vnd.openxmlformats-officedocument.presentationml.slide+xml"/>
  <Override PartName="/ppt/slides/slide42.xml" ContentType="application/vnd.openxmlformats-officedocument.presentationml.slide+xml"/>
  <Override PartName="/ppt/slides/slide67.xml" ContentType="application/vnd.openxmlformats-officedocument.presentationml.slide+xml"/>
  <Override PartName="/ppt/slides/slide78.xml" ContentType="application/vnd.openxmlformats-officedocument.presentationml.slide+xml"/>
  <Override PartName="/ppt/slides/slide41.xml" ContentType="application/vnd.openxmlformats-officedocument.presentationml.slide+xml"/>
  <Override PartName="/ppt/slides/slide77.xml" ContentType="application/vnd.openxmlformats-officedocument.presentationml.slide+xml"/>
  <Override PartName="/ppt/slides/slide40.xml" ContentType="application/vnd.openxmlformats-officedocument.presentationml.slide+xml"/>
  <Override PartName="/ppt/slides/slide76.xml" ContentType="application/vnd.openxmlformats-officedocument.presentationml.slide+xml"/>
  <Override PartName="/ppt/slides/slide75.xml" ContentType="application/vnd.openxmlformats-officedocument.presentationml.slide+xml"/>
  <Override PartName="/ppt/slides/slide74.xml" ContentType="application/vnd.openxmlformats-officedocument.presentationml.slide+xml"/>
  <Override PartName="/ppt/slides/slide2.xml" ContentType="application/vnd.openxmlformats-officedocument.presentationml.slide+xml"/>
  <Override PartName="/ppt/slides/slide73.xml" ContentType="application/vnd.openxmlformats-officedocument.presentationml.slide+xml"/>
  <Override PartName="/ppt/slides/slide1.xml" ContentType="application/vnd.openxmlformats-officedocument.presentationml.slide+xml"/>
  <Override PartName="/ppt/slides/slide72.xml" ContentType="application/vnd.openxmlformats-officedocument.presentationml.slide+xml"/>
  <Override PartName="/ppt/slides/slide69.xml" ContentType="application/vnd.openxmlformats-officedocument.presentationml.slide+xml"/>
  <Override PartName="/ppt/slides/slide68.xml" ContentType="application/vnd.openxmlformats-officedocument.presentationml.slide+xml"/>
  <Override PartName="/ppt/slides/slide21.xml" ContentType="application/vnd.openxmlformats-officedocument.presentationml.slide+xml"/>
  <Override PartName="/ppt/slides/slide58.xml" ContentType="application/vnd.openxmlformats-officedocument.presentationml.slide+xml"/>
  <Override PartName="/ppt/slides/slide20.xml" ContentType="application/vnd.openxmlformats-officedocument.presentationml.slide+xml"/>
  <Override PartName="/ppt/slides/slide57.xml" ContentType="application/vnd.openxmlformats-officedocument.presentationml.slide+xml"/>
  <Override PartName="/ppt/slides/slide18.xml" ContentType="application/vnd.openxmlformats-officedocument.presentationml.slide+xml"/>
  <Override PartName="/ppt/slides/slide83.xml" ContentType="application/vnd.openxmlformats-officedocument.presentationml.slide+xml"/>
  <Override PartName="/ppt/slides/slide82.xml" ContentType="application/vnd.openxmlformats-officedocument.presentationml.slide+xml"/>
  <Override PartName="/ppt/slides/slide17.xml" ContentType="application/vnd.openxmlformats-officedocument.presentationml.slide+xml"/>
  <Override PartName="/ppt/slides/slide7.xml" ContentType="application/vnd.openxmlformats-officedocument.presentationml.slide+xml"/>
  <Override PartName="/ppt/slides/slide14.xml" ContentType="application/vnd.openxmlformats-officedocument.presentationml.slide+xml"/>
  <Override PartName="/ppt/slides/slide3.xml" ContentType="application/vnd.openxmlformats-officedocument.presentationml.slide+xml"/>
  <Override PartName="/ppt/slides/slide10.xml" ContentType="application/vnd.openxmlformats-officedocument.presentationml.slide+xml"/>
  <Override PartName="/ppt/slides/slide47.xml" ContentType="application/vnd.openxmlformats-officedocument.presentationml.slide+xml"/>
  <Override PartName="/ppt/slides/slide80.xml" ContentType="application/vnd.openxmlformats-officedocument.presentationml.slide+xml"/>
  <Override PartName="/ppt/slides/slide15.xml" ContentType="application/vnd.openxmlformats-officedocument.presentationml.slide+xml"/>
  <Override PartName="/ppt/slides/slide8.xml" ContentType="application/vnd.openxmlformats-officedocument.presentationml.slide+xml"/>
  <Override PartName="/ppt/slides/slide43.xml" ContentType="application/vnd.openxmlformats-officedocument.presentationml.slide+xml"/>
  <Override PartName="/ppt/slides/slide4.xml" ContentType="application/vnd.openxmlformats-officedocument.presentationml.slide+xml"/>
  <Override PartName="/ppt/slides/slide11.xml" ContentType="application/vnd.openxmlformats-officedocument.presentationml.slide+xml"/>
  <Override PartName="/ppt/slides/slide48.xml" ContentType="application/vnd.openxmlformats-officedocument.presentationml.slide+xml"/>
  <Override PartName="/ppt/slides/slide81.xml" ContentType="application/vnd.openxmlformats-officedocument.presentationml.slide+xml"/>
  <Override PartName="/ppt/slides/slide16.xml" ContentType="application/vnd.openxmlformats-officedocument.presentationml.slide+xml"/>
  <Override PartName="/ppt/slides/slide9.xml" ContentType="application/vnd.openxmlformats-officedocument.presentationml.slide+xml"/>
  <Override PartName="/ppt/slides/slide44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notesMasterIdLst>
    <p:notesMasterId r:id="rId3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  <p:sldId id="307" r:id="rId55"/>
    <p:sldId id="308" r:id="rId56"/>
    <p:sldId id="309" r:id="rId57"/>
    <p:sldId id="310" r:id="rId58"/>
    <p:sldId id="311" r:id="rId59"/>
    <p:sldId id="312" r:id="rId60"/>
    <p:sldId id="313" r:id="rId61"/>
    <p:sldId id="314" r:id="rId62"/>
    <p:sldId id="315" r:id="rId63"/>
    <p:sldId id="316" r:id="rId64"/>
    <p:sldId id="317" r:id="rId65"/>
    <p:sldId id="318" r:id="rId66"/>
    <p:sldId id="319" r:id="rId67"/>
    <p:sldId id="320" r:id="rId68"/>
    <p:sldId id="321" r:id="rId69"/>
    <p:sldId id="322" r:id="rId70"/>
    <p:sldId id="323" r:id="rId71"/>
    <p:sldId id="324" r:id="rId72"/>
    <p:sldId id="325" r:id="rId73"/>
    <p:sldId id="326" r:id="rId74"/>
    <p:sldId id="327" r:id="rId75"/>
    <p:sldId id="328" r:id="rId76"/>
    <p:sldId id="329" r:id="rId77"/>
    <p:sldId id="330" r:id="rId78"/>
    <p:sldId id="331" r:id="rId79"/>
    <p:sldId id="332" r:id="rId80"/>
    <p:sldId id="333" r:id="rId81"/>
    <p:sldId id="334" r:id="rId82"/>
    <p:sldId id="335" r:id="rId83"/>
    <p:sldId id="336" r:id="rId84"/>
    <p:sldId id="337" r:id="rId85"/>
    <p:sldId id="338" r:id="rId86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slide" Target="slides/slide43.xml"/><Relationship Id="rId47" Type="http://schemas.openxmlformats.org/officeDocument/2006/relationships/slide" Target="slides/slide44.xml"/><Relationship Id="rId48" Type="http://schemas.openxmlformats.org/officeDocument/2006/relationships/slide" Target="slides/slide45.xml"/><Relationship Id="rId49" Type="http://schemas.openxmlformats.org/officeDocument/2006/relationships/slide" Target="slides/slide46.xml"/><Relationship Id="rId50" Type="http://schemas.openxmlformats.org/officeDocument/2006/relationships/slide" Target="slides/slide47.xml"/><Relationship Id="rId51" Type="http://schemas.openxmlformats.org/officeDocument/2006/relationships/slide" Target="slides/slide48.xml"/><Relationship Id="rId52" Type="http://schemas.openxmlformats.org/officeDocument/2006/relationships/slide" Target="slides/slide49.xml"/><Relationship Id="rId53" Type="http://schemas.openxmlformats.org/officeDocument/2006/relationships/slide" Target="slides/slide50.xml"/><Relationship Id="rId54" Type="http://schemas.openxmlformats.org/officeDocument/2006/relationships/slide" Target="slides/slide51.xml"/><Relationship Id="rId55" Type="http://schemas.openxmlformats.org/officeDocument/2006/relationships/slide" Target="slides/slide52.xml"/><Relationship Id="rId56" Type="http://schemas.openxmlformats.org/officeDocument/2006/relationships/slide" Target="slides/slide53.xml"/><Relationship Id="rId57" Type="http://schemas.openxmlformats.org/officeDocument/2006/relationships/slide" Target="slides/slide54.xml"/><Relationship Id="rId58" Type="http://schemas.openxmlformats.org/officeDocument/2006/relationships/slide" Target="slides/slide55.xml"/><Relationship Id="rId59" Type="http://schemas.openxmlformats.org/officeDocument/2006/relationships/slide" Target="slides/slide56.xml"/><Relationship Id="rId60" Type="http://schemas.openxmlformats.org/officeDocument/2006/relationships/slide" Target="slides/slide57.xml"/><Relationship Id="rId61" Type="http://schemas.openxmlformats.org/officeDocument/2006/relationships/slide" Target="slides/slide58.xml"/><Relationship Id="rId62" Type="http://schemas.openxmlformats.org/officeDocument/2006/relationships/slide" Target="slides/slide59.xml"/><Relationship Id="rId63" Type="http://schemas.openxmlformats.org/officeDocument/2006/relationships/slide" Target="slides/slide60.xml"/><Relationship Id="rId64" Type="http://schemas.openxmlformats.org/officeDocument/2006/relationships/slide" Target="slides/slide61.xml"/><Relationship Id="rId65" Type="http://schemas.openxmlformats.org/officeDocument/2006/relationships/slide" Target="slides/slide62.xml"/><Relationship Id="rId66" Type="http://schemas.openxmlformats.org/officeDocument/2006/relationships/slide" Target="slides/slide63.xml"/><Relationship Id="rId67" Type="http://schemas.openxmlformats.org/officeDocument/2006/relationships/slide" Target="slides/slide64.xml"/><Relationship Id="rId68" Type="http://schemas.openxmlformats.org/officeDocument/2006/relationships/slide" Target="slides/slide65.xml"/><Relationship Id="rId69" Type="http://schemas.openxmlformats.org/officeDocument/2006/relationships/slide" Target="slides/slide66.xml"/><Relationship Id="rId70" Type="http://schemas.openxmlformats.org/officeDocument/2006/relationships/slide" Target="slides/slide67.xml"/><Relationship Id="rId71" Type="http://schemas.openxmlformats.org/officeDocument/2006/relationships/slide" Target="slides/slide68.xml"/><Relationship Id="rId72" Type="http://schemas.openxmlformats.org/officeDocument/2006/relationships/slide" Target="slides/slide69.xml"/><Relationship Id="rId73" Type="http://schemas.openxmlformats.org/officeDocument/2006/relationships/slide" Target="slides/slide70.xml"/><Relationship Id="rId74" Type="http://schemas.openxmlformats.org/officeDocument/2006/relationships/slide" Target="slides/slide71.xml"/><Relationship Id="rId75" Type="http://schemas.openxmlformats.org/officeDocument/2006/relationships/slide" Target="slides/slide72.xml"/><Relationship Id="rId76" Type="http://schemas.openxmlformats.org/officeDocument/2006/relationships/slide" Target="slides/slide73.xml"/><Relationship Id="rId77" Type="http://schemas.openxmlformats.org/officeDocument/2006/relationships/slide" Target="slides/slide74.xml"/><Relationship Id="rId78" Type="http://schemas.openxmlformats.org/officeDocument/2006/relationships/slide" Target="slides/slide75.xml"/><Relationship Id="rId79" Type="http://schemas.openxmlformats.org/officeDocument/2006/relationships/slide" Target="slides/slide76.xml"/><Relationship Id="rId80" Type="http://schemas.openxmlformats.org/officeDocument/2006/relationships/slide" Target="slides/slide77.xml"/><Relationship Id="rId81" Type="http://schemas.openxmlformats.org/officeDocument/2006/relationships/slide" Target="slides/slide78.xml"/><Relationship Id="rId82" Type="http://schemas.openxmlformats.org/officeDocument/2006/relationships/slide" Target="slides/slide79.xml"/><Relationship Id="rId83" Type="http://schemas.openxmlformats.org/officeDocument/2006/relationships/slide" Target="slides/slide80.xml"/><Relationship Id="rId84" Type="http://schemas.openxmlformats.org/officeDocument/2006/relationships/slide" Target="slides/slide81.xml"/><Relationship Id="rId85" Type="http://schemas.openxmlformats.org/officeDocument/2006/relationships/slide" Target="slides/slide82.xml"/><Relationship Id="rId86" Type="http://schemas.openxmlformats.org/officeDocument/2006/relationships/slide" Target="slides/slide83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1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sp>
      <p:sp>
        <p:nvSpPr>
          <p:cNvPr id="42" name="PlaceHolder 2"/>
          <p:cNvSpPr>
            <a:spLocks noGrp="1"/>
          </p:cNvSpPr>
          <p:nvPr>
            <p:ph type="hdr"/>
          </p:nvPr>
        </p:nvSpPr>
        <p:spPr>
          <a:xfrm>
            <a:off x="-360" y="0"/>
            <a:ext cx="2971800" cy="457200"/>
          </a:xfrm>
          <a:prstGeom prst="rect">
            <a:avLst/>
          </a:prstGeom>
        </p:spPr>
        <p:txBody>
          <a:bodyPr lIns="90000" rIns="90000" tIns="4680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&lt;header&gt;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3885840" y="0"/>
            <a:ext cx="2971800" cy="457200"/>
          </a:xfrm>
          <a:prstGeom prst="rect">
            <a:avLst/>
          </a:prstGeom>
        </p:spPr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sldImg"/>
          </p:nvPr>
        </p:nvSpPr>
        <p:spPr>
          <a:xfrm>
            <a:off x="1143000" y="685440"/>
            <a:ext cx="4572000" cy="3429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Click to move the slide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Click to edit the notes format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6" name="PlaceHolder 6"/>
          <p:cNvSpPr>
            <a:spLocks noGrp="1"/>
          </p:cNvSpPr>
          <p:nvPr>
            <p:ph type="ftr"/>
          </p:nvPr>
        </p:nvSpPr>
        <p:spPr>
          <a:xfrm>
            <a:off x="-360" y="8686800"/>
            <a:ext cx="2971800" cy="457200"/>
          </a:xfrm>
          <a:prstGeom prst="rect">
            <a:avLst/>
          </a:prstGeom>
        </p:spPr>
        <p:txBody>
          <a:bodyPr lIns="90000" rIns="90000" tIns="46800" bIns="46800" anchor="b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7" name="PlaceHolder 7"/>
          <p:cNvSpPr>
            <a:spLocks noGrp="1"/>
          </p:cNvSpPr>
          <p:nvPr>
            <p:ph type="sldNum"/>
          </p:nvPr>
        </p:nvSpPr>
        <p:spPr>
          <a:xfrm>
            <a:off x="3885840" y="8686800"/>
            <a:ext cx="2971800" cy="457200"/>
          </a:xfrm>
          <a:prstGeom prst="rect">
            <a:avLst/>
          </a:prstGeom>
        </p:spPr>
        <p:txBody>
          <a:bodyPr lIns="90000" rIns="90000" tIns="46800" bIns="46800" anchor="b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5BFC7A15-5FA8-4557-B8B0-8ED45086FC18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3.xml.rels><?xml version="1.0" encoding="UTF-8"?>
<Relationships xmlns="http://schemas.openxmlformats.org/package/2006/relationships"><Relationship Id="rId1" Type="http://schemas.openxmlformats.org/officeDocument/2006/relationships/slide" Target="../slides/slide13.xml"/><Relationship Id="rId2" Type="http://schemas.openxmlformats.org/officeDocument/2006/relationships/notesMaster" Target="../notesMasters/notesMaster1.xml"/>
</Relationships>
</file>

<file path=ppt/notesSlides/_rels/notesSlide19.xml.rels><?xml version="1.0" encoding="UTF-8"?>
<Relationships xmlns="http://schemas.openxmlformats.org/package/2006/relationships"><Relationship Id="rId1" Type="http://schemas.openxmlformats.org/officeDocument/2006/relationships/slide" Target="../slides/slide19.xml"/><Relationship Id="rId2" Type="http://schemas.openxmlformats.org/officeDocument/2006/relationships/notesMaster" Target="../notesMasters/notesMaster1.xml"/>
</Relationships>
</file>

<file path=ppt/notesSlides/_rels/notesSlide22.xml.rels><?xml version="1.0" encoding="UTF-8"?>
<Relationships xmlns="http://schemas.openxmlformats.org/package/2006/relationships"><Relationship Id="rId1" Type="http://schemas.openxmlformats.org/officeDocument/2006/relationships/slide" Target="../slides/slide22.xml"/><Relationship Id="rId2" Type="http://schemas.openxmlformats.org/officeDocument/2006/relationships/notesMaster" Target="../notesMasters/notesMaster1.xml"/>
</Relationships>
</file>

<file path=ppt/notesSlides/_rels/notesSlide23.xml.rels><?xml version="1.0" encoding="UTF-8"?>
<Relationships xmlns="http://schemas.openxmlformats.org/package/2006/relationships"><Relationship Id="rId1" Type="http://schemas.openxmlformats.org/officeDocument/2006/relationships/slide" Target="../slides/slide23.xml"/><Relationship Id="rId2" Type="http://schemas.openxmlformats.org/officeDocument/2006/relationships/notesMaster" Target="../notesMasters/notesMaster1.xml"/>
</Relationships>
</file>

<file path=ppt/notesSlides/_rels/notesSlide24.xml.rels><?xml version="1.0" encoding="UTF-8"?>
<Relationships xmlns="http://schemas.openxmlformats.org/package/2006/relationships"><Relationship Id="rId1" Type="http://schemas.openxmlformats.org/officeDocument/2006/relationships/slide" Target="../slides/slide24.xml"/><Relationship Id="rId2" Type="http://schemas.openxmlformats.org/officeDocument/2006/relationships/notesMaster" Target="../notesMasters/notesMaster1.xml"/>
</Relationships>
</file>

<file path=ppt/notesSlides/_rels/notesSlide31.xml.rels><?xml version="1.0" encoding="UTF-8"?>
<Relationships xmlns="http://schemas.openxmlformats.org/package/2006/relationships"><Relationship Id="rId1" Type="http://schemas.openxmlformats.org/officeDocument/2006/relationships/slide" Target="../slides/slide31.xml"/><Relationship Id="rId2" Type="http://schemas.openxmlformats.org/officeDocument/2006/relationships/notesMaster" Target="../notesMasters/notesMaster1.xml"/>
</Relationships>
</file>

<file path=ppt/notesSlides/notesSlide1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TextShape 1"/>
          <p:cNvSpPr txBox="1"/>
          <p:nvPr/>
        </p:nvSpPr>
        <p:spPr>
          <a:xfrm>
            <a:off x="388584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35D97AFD-1AF3-4E96-AB43-02A1E1B69EE0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37" name="TextShape 2"/>
          <p:cNvSpPr txBox="1"/>
          <p:nvPr/>
        </p:nvSpPr>
        <p:spPr>
          <a:xfrm>
            <a:off x="-36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38" name="TextShape 3"/>
          <p:cNvSpPr txBox="1"/>
          <p:nvPr/>
        </p:nvSpPr>
        <p:spPr>
          <a:xfrm>
            <a:off x="-36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&lt;header&gt;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39" name="TextShape 4"/>
          <p:cNvSpPr txBox="1"/>
          <p:nvPr/>
        </p:nvSpPr>
        <p:spPr>
          <a:xfrm>
            <a:off x="388584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0" name="PlaceHolder 5"/>
          <p:cNvSpPr>
            <a:spLocks noGrp="1"/>
          </p:cNvSpPr>
          <p:nvPr>
            <p:ph type="sldImg"/>
          </p:nvPr>
        </p:nvSpPr>
        <p:spPr>
          <a:xfrm>
            <a:off x="1150920" y="692280"/>
            <a:ext cx="4556160" cy="3416040"/>
          </a:xfrm>
          <a:prstGeom prst="rect">
            <a:avLst/>
          </a:prstGeom>
        </p:spPr>
      </p:sp>
      <p:sp>
        <p:nvSpPr>
          <p:cNvPr id="441" name="PlaceHolder 6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1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TextShape 1"/>
          <p:cNvSpPr txBox="1"/>
          <p:nvPr/>
        </p:nvSpPr>
        <p:spPr>
          <a:xfrm>
            <a:off x="388584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3382D52A-3543-4015-A981-B4D2B214B880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3" name="TextShape 2"/>
          <p:cNvSpPr txBox="1"/>
          <p:nvPr/>
        </p:nvSpPr>
        <p:spPr>
          <a:xfrm>
            <a:off x="-36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4" name="TextShape 3"/>
          <p:cNvSpPr txBox="1"/>
          <p:nvPr/>
        </p:nvSpPr>
        <p:spPr>
          <a:xfrm>
            <a:off x="-36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&lt;header&gt;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5" name="TextShape 4"/>
          <p:cNvSpPr txBox="1"/>
          <p:nvPr/>
        </p:nvSpPr>
        <p:spPr>
          <a:xfrm>
            <a:off x="388584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6" name="PlaceHolder 5"/>
          <p:cNvSpPr>
            <a:spLocks noGrp="1"/>
          </p:cNvSpPr>
          <p:nvPr>
            <p:ph type="sldImg"/>
          </p:nvPr>
        </p:nvSpPr>
        <p:spPr>
          <a:xfrm>
            <a:off x="1150920" y="692280"/>
            <a:ext cx="4556160" cy="3416040"/>
          </a:xfrm>
          <a:prstGeom prst="rect">
            <a:avLst/>
          </a:prstGeom>
        </p:spPr>
      </p:sp>
      <p:sp>
        <p:nvSpPr>
          <p:cNvPr id="447" name="PlaceHolder 6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2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TextShape 1"/>
          <p:cNvSpPr txBox="1"/>
          <p:nvPr/>
        </p:nvSpPr>
        <p:spPr>
          <a:xfrm>
            <a:off x="388584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2397F71D-8815-4F0A-8E66-B39D61629312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9" name="TextShape 2"/>
          <p:cNvSpPr txBox="1"/>
          <p:nvPr/>
        </p:nvSpPr>
        <p:spPr>
          <a:xfrm>
            <a:off x="-36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0" name="TextShape 3"/>
          <p:cNvSpPr txBox="1"/>
          <p:nvPr/>
        </p:nvSpPr>
        <p:spPr>
          <a:xfrm>
            <a:off x="-36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&lt;header&gt;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1" name="TextShape 4"/>
          <p:cNvSpPr txBox="1"/>
          <p:nvPr/>
        </p:nvSpPr>
        <p:spPr>
          <a:xfrm>
            <a:off x="388584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2" name="PlaceHolder 5"/>
          <p:cNvSpPr>
            <a:spLocks noGrp="1"/>
          </p:cNvSpPr>
          <p:nvPr>
            <p:ph type="sldImg"/>
          </p:nvPr>
        </p:nvSpPr>
        <p:spPr>
          <a:xfrm>
            <a:off x="1150920" y="692280"/>
            <a:ext cx="4556160" cy="3416040"/>
          </a:xfrm>
          <a:prstGeom prst="rect">
            <a:avLst/>
          </a:prstGeom>
        </p:spPr>
      </p:sp>
      <p:sp>
        <p:nvSpPr>
          <p:cNvPr id="453" name="PlaceHolder 6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2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TextShape 1"/>
          <p:cNvSpPr txBox="1"/>
          <p:nvPr/>
        </p:nvSpPr>
        <p:spPr>
          <a:xfrm>
            <a:off x="388584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B0691F30-3F33-4BF9-B1F7-6E524B02178E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5" name="TextShape 2"/>
          <p:cNvSpPr txBox="1"/>
          <p:nvPr/>
        </p:nvSpPr>
        <p:spPr>
          <a:xfrm>
            <a:off x="-36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6" name="TextShape 3"/>
          <p:cNvSpPr txBox="1"/>
          <p:nvPr/>
        </p:nvSpPr>
        <p:spPr>
          <a:xfrm>
            <a:off x="-36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&lt;header&gt;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7" name="TextShape 4"/>
          <p:cNvSpPr txBox="1"/>
          <p:nvPr/>
        </p:nvSpPr>
        <p:spPr>
          <a:xfrm>
            <a:off x="388584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8" name="PlaceHolder 5"/>
          <p:cNvSpPr>
            <a:spLocks noGrp="1"/>
          </p:cNvSpPr>
          <p:nvPr>
            <p:ph type="sldImg"/>
          </p:nvPr>
        </p:nvSpPr>
        <p:spPr>
          <a:xfrm>
            <a:off x="1150920" y="692280"/>
            <a:ext cx="4556160" cy="3416040"/>
          </a:xfrm>
          <a:prstGeom prst="rect">
            <a:avLst/>
          </a:prstGeom>
        </p:spPr>
      </p:sp>
      <p:sp>
        <p:nvSpPr>
          <p:cNvPr id="459" name="PlaceHolder 6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2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TextShape 1"/>
          <p:cNvSpPr txBox="1"/>
          <p:nvPr/>
        </p:nvSpPr>
        <p:spPr>
          <a:xfrm>
            <a:off x="388584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4284F617-5BC7-4558-90BA-A686D12663A6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61" name="TextShape 2"/>
          <p:cNvSpPr txBox="1"/>
          <p:nvPr/>
        </p:nvSpPr>
        <p:spPr>
          <a:xfrm>
            <a:off x="-36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62" name="TextShape 3"/>
          <p:cNvSpPr txBox="1"/>
          <p:nvPr/>
        </p:nvSpPr>
        <p:spPr>
          <a:xfrm>
            <a:off x="-36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&lt;header&gt;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63" name="TextShape 4"/>
          <p:cNvSpPr txBox="1"/>
          <p:nvPr/>
        </p:nvSpPr>
        <p:spPr>
          <a:xfrm>
            <a:off x="388584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64" name="PlaceHolder 5"/>
          <p:cNvSpPr>
            <a:spLocks noGrp="1"/>
          </p:cNvSpPr>
          <p:nvPr>
            <p:ph type="sldImg"/>
          </p:nvPr>
        </p:nvSpPr>
        <p:spPr>
          <a:xfrm>
            <a:off x="1150920" y="692280"/>
            <a:ext cx="4556160" cy="3416040"/>
          </a:xfrm>
          <a:prstGeom prst="rect">
            <a:avLst/>
          </a:prstGeom>
        </p:spPr>
      </p:sp>
      <p:sp>
        <p:nvSpPr>
          <p:cNvPr id="465" name="PlaceHolder 6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3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TextShape 1"/>
          <p:cNvSpPr txBox="1"/>
          <p:nvPr/>
        </p:nvSpPr>
        <p:spPr>
          <a:xfrm>
            <a:off x="388584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A23D2423-E3D8-4CEB-9F21-7C771308E72D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67" name="TextShape 2"/>
          <p:cNvSpPr txBox="1"/>
          <p:nvPr/>
        </p:nvSpPr>
        <p:spPr>
          <a:xfrm>
            <a:off x="-36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68" name="TextShape 3"/>
          <p:cNvSpPr txBox="1"/>
          <p:nvPr/>
        </p:nvSpPr>
        <p:spPr>
          <a:xfrm>
            <a:off x="-36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&lt;header&gt;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69" name="TextShape 4"/>
          <p:cNvSpPr txBox="1"/>
          <p:nvPr/>
        </p:nvSpPr>
        <p:spPr>
          <a:xfrm>
            <a:off x="388584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70" name="PlaceHolder 5"/>
          <p:cNvSpPr>
            <a:spLocks noGrp="1"/>
          </p:cNvSpPr>
          <p:nvPr>
            <p:ph type="sldImg"/>
          </p:nvPr>
        </p:nvSpPr>
        <p:spPr>
          <a:xfrm>
            <a:off x="1150920" y="692280"/>
            <a:ext cx="4556160" cy="3416040"/>
          </a:xfrm>
          <a:prstGeom prst="rect">
            <a:avLst/>
          </a:prstGeom>
        </p:spPr>
      </p:sp>
      <p:sp>
        <p:nvSpPr>
          <p:cNvPr id="471" name="PlaceHolder 6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85800" y="357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77724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85800" y="4130640"/>
            <a:ext cx="77724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85800" y="357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37926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68480" y="1981080"/>
            <a:ext cx="37926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85800" y="4130640"/>
            <a:ext cx="37926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68480" y="4130640"/>
            <a:ext cx="37926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85800" y="357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250236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313800" y="1981080"/>
            <a:ext cx="250236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5941440" y="1981080"/>
            <a:ext cx="250236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85800" y="4130640"/>
            <a:ext cx="250236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313800" y="4130640"/>
            <a:ext cx="250236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5941440" y="4130640"/>
            <a:ext cx="250236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357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85800" y="1981080"/>
            <a:ext cx="7772400" cy="411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85800" y="357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7772400" cy="411480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85800" y="357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3792600" cy="411480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68480" y="1981080"/>
            <a:ext cx="3792600" cy="411480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85800" y="357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85800" y="357120"/>
            <a:ext cx="7772400" cy="5299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85800" y="357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37926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68480" y="1981080"/>
            <a:ext cx="3792600" cy="411480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85800" y="4130640"/>
            <a:ext cx="37926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85800" y="357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3792600" cy="411480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68480" y="1981080"/>
            <a:ext cx="37926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68480" y="4130640"/>
            <a:ext cx="37926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85800" y="357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37926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68480" y="1981080"/>
            <a:ext cx="37926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85800" y="4130640"/>
            <a:ext cx="77724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357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Click to edit the title text format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7772400" cy="411480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2" marL="1143000" indent="-228600">
              <a:spcBef>
                <a:spcPts val="598"/>
              </a:spcBef>
              <a:buClr>
                <a:srgbClr val="000000"/>
              </a:buClr>
              <a:buFont typeface="Wingdings" charset="2"/>
              <a:buChar char="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3" marL="1600200" indent="-228600">
              <a:spcBef>
                <a:spcPts val="499"/>
              </a:spcBef>
              <a:buClr>
                <a:srgbClr val="000000"/>
              </a:buClr>
              <a:buFont typeface="Times New Roman"/>
              <a:buChar char="–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lvl="4" marL="2057400" indent="-228600">
              <a:spcBef>
                <a:spcPts val="499"/>
              </a:spcBef>
              <a:buClr>
                <a:srgbClr val="000000"/>
              </a:buClr>
              <a:buFont typeface="Times New Roman"/>
              <a:buChar char="»"/>
              <a:tabLst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lvl="5" marL="2057400" indent="-228600">
              <a:spcBef>
                <a:spcPts val="499"/>
              </a:spcBef>
              <a:buClr>
                <a:srgbClr val="000000"/>
              </a:buClr>
              <a:buFont typeface="Times New Roman"/>
              <a:buChar char="»"/>
              <a:tabLst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lvl="6" marL="2057400" indent="-228600">
              <a:spcBef>
                <a:spcPts val="499"/>
              </a:spcBef>
              <a:buClr>
                <a:srgbClr val="000000"/>
              </a:buClr>
              <a:buFont typeface="Times New Roman"/>
              <a:buChar char="»"/>
              <a:tabLst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685800" y="6248520"/>
            <a:ext cx="1905120" cy="457200"/>
          </a:xfrm>
          <a:prstGeom prst="rect">
            <a:avLst/>
          </a:prstGeom>
        </p:spPr>
        <p:txBody>
          <a:bodyPr lIns="90000" rIns="90000" tIns="4680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124080" y="6248520"/>
            <a:ext cx="2895840" cy="457200"/>
          </a:xfrm>
          <a:prstGeom prst="rect">
            <a:avLst/>
          </a:prstGeom>
        </p:spPr>
        <p:txBody>
          <a:bodyPr lIns="90000" rIns="90000" tIns="46800" bIns="46800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6553080" y="6248520"/>
            <a:ext cx="1905120" cy="457200"/>
          </a:xfrm>
          <a:prstGeom prst="rect">
            <a:avLst/>
          </a:prstGeom>
        </p:spPr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6025CAF3-D746-47FB-9748-7705D9E0E54C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0.xml"/><Relationship Id="rId3" Type="http://schemas.openxmlformats.org/officeDocument/2006/relationships/notesSlide" Target="../notesSlides/notesSlide19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hyperlink" Target="http://wps.prenhall.com/wps/media/objects/165/169061/ClassificationofMatter.html" TargetMode="External"/><Relationship Id="rId2" Type="http://schemas.openxmlformats.org/officeDocument/2006/relationships/image" Target="../media/image8.jpeg"/><Relationship Id="rId3" Type="http://schemas.openxmlformats.org/officeDocument/2006/relationships/slideLayout" Target="../slideLayouts/slideLayout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package" Target="../embeddings/oleObject1.docx"/><Relationship Id="rId2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4" Type="http://schemas.openxmlformats.org/officeDocument/2006/relationships/notesSlide" Target="../notesSlides/notesSlide2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package" Target="../embeddings/oleObject1.docx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5.xml"/><Relationship Id="rId4" Type="http://schemas.openxmlformats.org/officeDocument/2006/relationships/notesSlide" Target="../notesSlides/notesSlide24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3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3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3.xml"/><Relationship Id="rId3" Type="http://schemas.openxmlformats.org/officeDocument/2006/relationships/notesSlide" Target="../notesSlides/notesSlide31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5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5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3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3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3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3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image" Target="../media/image5.jpeg"/><Relationship Id="rId3" Type="http://schemas.openxmlformats.org/officeDocument/2006/relationships/slideLayout" Target="../slideLayouts/slideLayout3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5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5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5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5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9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image" Target="../media/image12.png"/><Relationship Id="rId3" Type="http://schemas.openxmlformats.org/officeDocument/2006/relationships/slideLayout" Target="../slideLayouts/slideLayout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package" Target="../embeddings/oleObject1.docx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3.xml"/>
</Relationships>
</file>

<file path=ppt/slides/_rels/slide6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61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3.xml"/>
</Relationships>
</file>

<file path=ppt/slides/_rels/slide6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6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6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6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6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6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6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6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hyperlink" Target="http://wps.prenhall.com/wps/media/objects/1054/1080299/media/f5hp/f5hp.html" TargetMode="External"/><Relationship Id="rId2" Type="http://schemas.openxmlformats.org/officeDocument/2006/relationships/image" Target="../media/image2.jpeg"/><Relationship Id="rId3" Type="http://schemas.openxmlformats.org/officeDocument/2006/relationships/slideLayout" Target="../slideLayouts/slideLayout3.xml"/>
</Relationships>
</file>

<file path=ppt/slides/_rels/slide7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7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7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7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74.xml.rels><?xml version="1.0" encoding="UTF-8"?>
<Relationships xmlns="http://schemas.openxmlformats.org/package/2006/relationships"><Relationship Id="rId1" Type="http://schemas.openxmlformats.org/officeDocument/2006/relationships/package" Target="../embeddings/oleObject1.docx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1.xml"/>
</Relationships>
</file>

<file path=ppt/slides/_rels/slide7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7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7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7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7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3.xml"/>
</Relationships>
</file>

<file path=ppt/slides/_rels/slide8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8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8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8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image" Target="../media/image5.jpeg"/><Relationship Id="rId3" Type="http://schemas.openxmlformats.org/officeDocument/2006/relationships/slideLayout" Target="../slideLayouts/slideLayout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ustomShape 1"/>
          <p:cNvSpPr/>
          <p:nvPr/>
        </p:nvSpPr>
        <p:spPr>
          <a:xfrm>
            <a:off x="1447920" y="0"/>
            <a:ext cx="6400800" cy="914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9" name="TextShape 2"/>
          <p:cNvSpPr txBox="1"/>
          <p:nvPr/>
        </p:nvSpPr>
        <p:spPr>
          <a:xfrm>
            <a:off x="1603440" y="247320"/>
            <a:ext cx="603864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4400" spc="-1" strike="noStrike">
                <a:solidFill>
                  <a:srgbClr val="ff0000"/>
                </a:solidFill>
                <a:latin typeface="Times New Roman"/>
              </a:rPr>
              <a:t>Chapter 3</a:t>
            </a:r>
            <a:br/>
            <a:r>
              <a:rPr b="1" lang="en-US" sz="4400" spc="-1" strike="noStrike">
                <a:solidFill>
                  <a:srgbClr val="ff0000"/>
                </a:solidFill>
                <a:latin typeface="Times New Roman"/>
              </a:rPr>
              <a:t>Matter and Energy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50" name="CustomShape 3"/>
          <p:cNvSpPr/>
          <p:nvPr/>
        </p:nvSpPr>
        <p:spPr>
          <a:xfrm>
            <a:off x="177120" y="2362320"/>
            <a:ext cx="4781520" cy="14346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1" name="CustomShape 4"/>
          <p:cNvSpPr/>
          <p:nvPr/>
        </p:nvSpPr>
        <p:spPr>
          <a:xfrm>
            <a:off x="737280" y="6324480"/>
            <a:ext cx="7771680" cy="3070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lnSpc>
                <a:spcPct val="10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Map: Introductory Chemistry (Tro) https://chem.libretexts.org/@go/page/45050 (accessed Mar 25, 2022).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52" name="chp%20open" descr=""/>
          <p:cNvPicPr/>
          <p:nvPr/>
        </p:nvPicPr>
        <p:blipFill>
          <a:blip r:embed="rId1"/>
          <a:stretch/>
        </p:blipFill>
        <p:spPr>
          <a:xfrm>
            <a:off x="5029200" y="1601640"/>
            <a:ext cx="3460680" cy="4729680"/>
          </a:xfrm>
          <a:prstGeom prst="rect">
            <a:avLst/>
          </a:prstGeom>
          <a:ln>
            <a:noFill/>
          </a:ln>
        </p:spPr>
      </p:pic>
      <p:sp>
        <p:nvSpPr>
          <p:cNvPr id="53" name="TextShape 5"/>
          <p:cNvSpPr txBox="1"/>
          <p:nvPr/>
        </p:nvSpPr>
        <p:spPr>
          <a:xfrm>
            <a:off x="966960" y="2574000"/>
            <a:ext cx="3335400" cy="19195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Michael Stogsdill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Mott Community College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Chem 118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Introductory Chemistry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685800" y="285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Liquids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81" name="TextShape 2"/>
          <p:cNvSpPr txBox="1"/>
          <p:nvPr/>
        </p:nvSpPr>
        <p:spPr>
          <a:xfrm>
            <a:off x="685800" y="1752120"/>
            <a:ext cx="7772400" cy="449604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the particles in a liquid are closely packed, but they have some ability to move around 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the close packing results in liquids being incompressible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but the ability of the particles to move allows liquids to take the shape of their container and to flow – however they don’t have enough freedom to escape and expand to fill the container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43" dur="indefinite" restart="never" nodeType="tmRoot">
          <p:childTnLst>
            <p:seq>
              <p:cTn id="144" dur="indefinite" nodeType="mainSeq">
                <p:childTnLst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49" dur="500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54" dur="500"/>
                                        <p:tgtEl>
                                          <p:spTgt spid="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59" dur="500"/>
                                        <p:tgtEl>
                                          <p:spTgt spid="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685800" y="609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Gases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83" name="TextShape 2"/>
          <p:cNvSpPr txBox="1"/>
          <p:nvPr/>
        </p:nvSpPr>
        <p:spPr>
          <a:xfrm>
            <a:off x="685800" y="198108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in the gas state, the particles have complete freedom from each other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the particles are constantly flying around, bumping into each other and the container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in the gas state, there is a lot of empty space between the particles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on average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60" dur="indefinite" restart="never" nodeType="tmRoot">
          <p:childTnLst>
            <p:seq>
              <p:cTn id="161" dur="indefinite" nodeType="mainSeq">
                <p:childTnLst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66" dur="500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71" dur="500"/>
                                        <p:tgtEl>
                                          <p:spTgt spid="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76" dur="500"/>
                                        <p:tgtEl>
                                          <p:spTgt spid="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79" dur="500"/>
                                        <p:tgtEl>
                                          <p:spTgt spid="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685800" y="30456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Gases Compressible and Expandable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pic>
        <p:nvPicPr>
          <p:cNvPr id="85" name="Compressibility%20of%20states" descr=""/>
          <p:cNvPicPr/>
          <p:nvPr/>
        </p:nvPicPr>
        <p:blipFill>
          <a:blip r:embed="rId1"/>
          <a:stretch/>
        </p:blipFill>
        <p:spPr>
          <a:xfrm>
            <a:off x="5303520" y="2344320"/>
            <a:ext cx="3587760" cy="2813040"/>
          </a:xfrm>
          <a:prstGeom prst="rect">
            <a:avLst/>
          </a:prstGeom>
          <a:ln>
            <a:noFill/>
          </a:ln>
        </p:spPr>
      </p:pic>
      <p:sp>
        <p:nvSpPr>
          <p:cNvPr id="86" name="TextShape 2"/>
          <p:cNvSpPr txBox="1"/>
          <p:nvPr/>
        </p:nvSpPr>
        <p:spPr>
          <a:xfrm>
            <a:off x="228240" y="1663560"/>
            <a:ext cx="5257800" cy="48006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 fontScale="91000"/>
          </a:bodyPr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because there is a lot of empty space, the particles can be squeezed closer together – therefore gases are compressible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because the particles are not held in close contact and are moving freely, gases expand to fill and take the shape of their container, and will flow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80" dur="indefinite" restart="never" nodeType="tmRoot">
          <p:childTnLst>
            <p:seq>
              <p:cTn id="181" dur="indefinite" nodeType="mainSeq">
                <p:childTnLst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86" dur="5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91" dur="500"/>
                                        <p:tgtEl>
                                          <p:spTgt spid="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nodeType="click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9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685800" y="-36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Classification of Matter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88" name="TextShape 2"/>
          <p:cNvSpPr txBox="1"/>
          <p:nvPr/>
        </p:nvSpPr>
        <p:spPr>
          <a:xfrm>
            <a:off x="685800" y="4114440"/>
            <a:ext cx="7772400" cy="19810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 fontScale="86000"/>
          </a:bodyPr>
          <a:p>
            <a:pPr marL="342720" indent="-342720">
              <a:lnSpc>
                <a:spcPct val="90000"/>
              </a:lnSpc>
              <a:spcBef>
                <a:spcPts val="598"/>
              </a:spcBef>
              <a:buClr>
                <a:srgbClr val="ff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ff0000"/>
                </a:solidFill>
                <a:latin typeface="Times New Roman"/>
              </a:rPr>
              <a:t>Pure Substance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= all samples are made of the same atom or molecule in the same percentages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salt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buClr>
                <a:srgbClr val="ff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ff0000"/>
                </a:solidFill>
                <a:latin typeface="Times New Roman"/>
              </a:rPr>
              <a:t>Mixtures</a:t>
            </a: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= different samples may have components present in different percentages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salt water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grpSp>
        <p:nvGrpSpPr>
          <p:cNvPr id="89" name="Group 3"/>
          <p:cNvGrpSpPr/>
          <p:nvPr/>
        </p:nvGrpSpPr>
        <p:grpSpPr>
          <a:xfrm>
            <a:off x="1347840" y="1198440"/>
            <a:ext cx="6543720" cy="2479680"/>
            <a:chOff x="1347840" y="1198440"/>
            <a:chExt cx="6543720" cy="2479680"/>
          </a:xfrm>
        </p:grpSpPr>
        <p:sp>
          <p:nvSpPr>
            <p:cNvPr id="90" name="Line 4"/>
            <p:cNvSpPr/>
            <p:nvPr/>
          </p:nvSpPr>
          <p:spPr>
            <a:xfrm>
              <a:off x="4619520" y="1795320"/>
              <a:ext cx="1800" cy="266760"/>
            </a:xfrm>
            <a:prstGeom prst="line">
              <a:avLst/>
            </a:prstGeom>
            <a:ln w="4284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1" name="Line 5"/>
            <p:cNvSpPr/>
            <p:nvPr/>
          </p:nvSpPr>
          <p:spPr>
            <a:xfrm>
              <a:off x="2909880" y="2062080"/>
              <a:ext cx="1440" cy="265320"/>
            </a:xfrm>
            <a:prstGeom prst="line">
              <a:avLst/>
            </a:prstGeom>
            <a:ln w="4284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2" name="Line 6"/>
            <p:cNvSpPr/>
            <p:nvPr/>
          </p:nvSpPr>
          <p:spPr>
            <a:xfrm>
              <a:off x="6305400" y="2062080"/>
              <a:ext cx="7920" cy="260280"/>
            </a:xfrm>
            <a:prstGeom prst="line">
              <a:avLst/>
            </a:prstGeom>
            <a:ln w="4284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3" name="Line 7"/>
            <p:cNvSpPr/>
            <p:nvPr/>
          </p:nvSpPr>
          <p:spPr>
            <a:xfrm>
              <a:off x="2909880" y="2062080"/>
              <a:ext cx="1709640" cy="1800"/>
            </a:xfrm>
            <a:prstGeom prst="line">
              <a:avLst/>
            </a:prstGeom>
            <a:ln w="4284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4" name="Line 8"/>
            <p:cNvSpPr/>
            <p:nvPr/>
          </p:nvSpPr>
          <p:spPr>
            <a:xfrm>
              <a:off x="4619520" y="2062080"/>
              <a:ext cx="1698840" cy="1800"/>
            </a:xfrm>
            <a:prstGeom prst="line">
              <a:avLst/>
            </a:prstGeom>
            <a:ln w="4284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5" name="CustomShape 9"/>
            <p:cNvSpPr/>
            <p:nvPr/>
          </p:nvSpPr>
          <p:spPr>
            <a:xfrm>
              <a:off x="1347840" y="2327400"/>
              <a:ext cx="3133800" cy="1350720"/>
            </a:xfrm>
            <a:prstGeom prst="rect">
              <a:avLst/>
            </a:prstGeom>
            <a:solidFill>
              <a:srgbClr val="ff9933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6" name="CustomShape 10"/>
            <p:cNvSpPr/>
            <p:nvPr/>
          </p:nvSpPr>
          <p:spPr>
            <a:xfrm>
              <a:off x="1848960" y="2438280"/>
              <a:ext cx="2167920" cy="3661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0" rIns="0" tIns="0" bIns="0">
              <a:spAutoFit/>
            </a:bodyPr>
            <a:p>
              <a:pPr>
                <a:lnSpc>
                  <a:spcPct val="10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66ff"/>
                  </a:solidFill>
                  <a:latin typeface="Arial"/>
                </a:rPr>
                <a:t>Pure Substance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97" name="CustomShape 11"/>
            <p:cNvSpPr/>
            <p:nvPr/>
          </p:nvSpPr>
          <p:spPr>
            <a:xfrm>
              <a:off x="1456560" y="2814480"/>
              <a:ext cx="2997000" cy="3661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0" rIns="0" tIns="0" bIns="0">
              <a:spAutoFit/>
            </a:bodyPr>
            <a:p>
              <a:pPr>
                <a:lnSpc>
                  <a:spcPct val="10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66ff"/>
                  </a:solidFill>
                  <a:latin typeface="Arial"/>
                </a:rPr>
                <a:t>Constant Composition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98" name="CustomShape 12"/>
            <p:cNvSpPr/>
            <p:nvPr/>
          </p:nvSpPr>
          <p:spPr>
            <a:xfrm>
              <a:off x="1956960" y="3192480"/>
              <a:ext cx="1980360" cy="3661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0" rIns="0" tIns="0" bIns="0">
              <a:spAutoFit/>
            </a:bodyPr>
            <a:p>
              <a:pPr>
                <a:lnSpc>
                  <a:spcPct val="10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66ff"/>
                  </a:solidFill>
                  <a:latin typeface="Arial"/>
                </a:rPr>
                <a:t>Homogeneous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99" name="CustomShape 13"/>
            <p:cNvSpPr/>
            <p:nvPr/>
          </p:nvSpPr>
          <p:spPr>
            <a:xfrm>
              <a:off x="1347840" y="2327400"/>
              <a:ext cx="3133800" cy="1350720"/>
            </a:xfrm>
            <a:prstGeom prst="rect">
              <a:avLst/>
            </a:prstGeom>
            <a:noFill/>
            <a:ln w="42840">
              <a:solidFill>
                <a:srgbClr val="ffffff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00" name="CustomShape 14"/>
            <p:cNvSpPr/>
            <p:nvPr/>
          </p:nvSpPr>
          <p:spPr>
            <a:xfrm>
              <a:off x="4757760" y="2327400"/>
              <a:ext cx="3133800" cy="1350720"/>
            </a:xfrm>
            <a:prstGeom prst="rect">
              <a:avLst/>
            </a:prstGeom>
            <a:solidFill>
              <a:srgbClr val="ff9933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01" name="CustomShape 15"/>
            <p:cNvSpPr/>
            <p:nvPr/>
          </p:nvSpPr>
          <p:spPr>
            <a:xfrm>
              <a:off x="5840280" y="2438280"/>
              <a:ext cx="1000440" cy="3661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0" rIns="0" tIns="0" bIns="0">
              <a:spAutoFit/>
            </a:bodyPr>
            <a:p>
              <a:pPr>
                <a:lnSpc>
                  <a:spcPct val="10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66ff"/>
                  </a:solidFill>
                  <a:latin typeface="Arial"/>
                </a:rPr>
                <a:t>Mixture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102" name="CustomShape 16"/>
            <p:cNvSpPr/>
            <p:nvPr/>
          </p:nvSpPr>
          <p:spPr>
            <a:xfrm>
              <a:off x="4920840" y="2814480"/>
              <a:ext cx="2893320" cy="3661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0" rIns="0" tIns="0" bIns="0">
              <a:spAutoFit/>
            </a:bodyPr>
            <a:p>
              <a:pPr>
                <a:lnSpc>
                  <a:spcPct val="10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66ff"/>
                  </a:solidFill>
                  <a:latin typeface="Arial"/>
                </a:rPr>
                <a:t>Variable Composition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103" name="CustomShape 17"/>
            <p:cNvSpPr/>
            <p:nvPr/>
          </p:nvSpPr>
          <p:spPr>
            <a:xfrm>
              <a:off x="4757760" y="2327400"/>
              <a:ext cx="3133800" cy="1350720"/>
            </a:xfrm>
            <a:prstGeom prst="rect">
              <a:avLst/>
            </a:prstGeom>
            <a:noFill/>
            <a:ln w="42840">
              <a:solidFill>
                <a:srgbClr val="ffffff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04" name="CustomShape 18"/>
            <p:cNvSpPr/>
            <p:nvPr/>
          </p:nvSpPr>
          <p:spPr>
            <a:xfrm>
              <a:off x="3059280" y="1198440"/>
              <a:ext cx="3132000" cy="596880"/>
            </a:xfrm>
            <a:prstGeom prst="rect">
              <a:avLst/>
            </a:prstGeom>
            <a:solidFill>
              <a:srgbClr val="ff9933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05" name="CustomShape 19"/>
            <p:cNvSpPr/>
            <p:nvPr/>
          </p:nvSpPr>
          <p:spPr>
            <a:xfrm>
              <a:off x="4203720" y="1309680"/>
              <a:ext cx="866520" cy="3661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0" rIns="0" tIns="0" bIns="0">
              <a:spAutoFit/>
            </a:bodyPr>
            <a:p>
              <a:pPr>
                <a:lnSpc>
                  <a:spcPct val="10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66ff"/>
                  </a:solidFill>
                  <a:latin typeface="Arial"/>
                </a:rPr>
                <a:t>Matter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106" name="CustomShape 20"/>
            <p:cNvSpPr/>
            <p:nvPr/>
          </p:nvSpPr>
          <p:spPr>
            <a:xfrm>
              <a:off x="3059280" y="1198440"/>
              <a:ext cx="3132000" cy="596880"/>
            </a:xfrm>
            <a:prstGeom prst="rect">
              <a:avLst/>
            </a:prstGeom>
            <a:noFill/>
            <a:ln w="42840">
              <a:solidFill>
                <a:srgbClr val="ffffff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</p:spTree>
  </p:cSld>
  <p:transition>
    <p:fade thruBlk="true"/>
  </p:transition>
  <p:timing>
    <p:tnLst>
      <p:par>
        <p:cTn id="198" dur="indefinite" restart="never" nodeType="tmRoot">
          <p:childTnLst>
            <p:seq>
              <p:cTn id="199" dur="indefinite" nodeType="mainSeq">
                <p:childTnLst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0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10" dur="5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13" dur="500"/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18" dur="500"/>
                                        <p:tgtEl>
                                          <p:spTgt spid="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21" dur="500"/>
                                        <p:tgtEl>
                                          <p:spTgt spid="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Shape 1"/>
          <p:cNvSpPr txBox="1"/>
          <p:nvPr/>
        </p:nvSpPr>
        <p:spPr>
          <a:xfrm>
            <a:off x="401760" y="609120"/>
            <a:ext cx="832104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Classifying Matter</a:t>
            </a:r>
            <a:br/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by Composition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08" name="TextShape 2"/>
          <p:cNvSpPr txBox="1"/>
          <p:nvPr/>
        </p:nvSpPr>
        <p:spPr>
          <a:xfrm>
            <a:off x="838080" y="1981080"/>
            <a:ext cx="7467840" cy="4114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matter that is composed of only one kind of atom or molecule is called a </a:t>
            </a:r>
            <a:r>
              <a:rPr b="1" lang="en-US" sz="2800" spc="-1" strike="noStrike">
                <a:solidFill>
                  <a:srgbClr val="ff0000"/>
                </a:solidFill>
                <a:latin typeface="Times New Roman"/>
              </a:rPr>
              <a:t>pure substance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All samples show the same properties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matter that is composed of different kinds of pieces is called a </a:t>
            </a:r>
            <a:r>
              <a:rPr b="1" lang="en-US" sz="2800" spc="-1" strike="noStrike">
                <a:solidFill>
                  <a:srgbClr val="ff0000"/>
                </a:solidFill>
                <a:latin typeface="Times New Roman"/>
              </a:rPr>
              <a:t>mixture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Because mixtures have variable composition, different samples will show different properties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222" dur="indefinite" restart="never" nodeType="tmRoot">
          <p:childTnLst>
            <p:seq>
              <p:cTn id="223" dur="indefinite" nodeType="mainSeq">
                <p:childTnLst>
                  <p:par>
                    <p:cTn id="224" fill="hold">
                      <p:stCondLst>
                        <p:cond delay="indefinite"/>
                      </p:stCondLst>
                      <p:childTnLst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28" dur="500"/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31" dur="500"/>
                                        <p:tgtEl>
                                          <p:spTgt spid="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2" fill="hold">
                      <p:stCondLst>
                        <p:cond delay="indefinite"/>
                      </p:stCondLst>
                      <p:childTnLst>
                        <p:par>
                          <p:cTn id="233" fill="hold">
                            <p:stCondLst>
                              <p:cond delay="0"/>
                            </p:stCondLst>
                            <p:childTnLst>
                              <p:par>
                                <p:cTn id="23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36" dur="500"/>
                                        <p:tgtEl>
                                          <p:spTgt spid="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39" dur="500"/>
                                        <p:tgtEl>
                                          <p:spTgt spid="1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Shape 1"/>
          <p:cNvSpPr txBox="1"/>
          <p:nvPr/>
        </p:nvSpPr>
        <p:spPr>
          <a:xfrm>
            <a:off x="685800" y="3805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000" spc="-1" strike="noStrike">
                <a:solidFill>
                  <a:srgbClr val="9900ff"/>
                </a:solidFill>
                <a:latin typeface="Times New Roman"/>
              </a:rPr>
              <a:t>Classifying Pure Substances</a:t>
            </a:r>
            <a:br/>
            <a:r>
              <a:rPr b="0" lang="en-US" sz="4000" spc="-1" strike="noStrike">
                <a:solidFill>
                  <a:srgbClr val="9900ff"/>
                </a:solidFill>
                <a:latin typeface="Times New Roman"/>
              </a:rPr>
              <a:t>Elements and Compounds</a:t>
            </a:r>
            <a:endParaRPr b="0" lang="en-US" sz="40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10" name="TextShape 2"/>
          <p:cNvSpPr txBox="1"/>
          <p:nvPr/>
        </p:nvSpPr>
        <p:spPr>
          <a:xfrm>
            <a:off x="685800" y="1599840"/>
            <a:ext cx="7772400" cy="48006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Substances which can not be broken down into simpler substances by chemical reactions are called </a:t>
            </a:r>
            <a:r>
              <a:rPr b="1" lang="en-US" sz="3200" spc="-1" strike="noStrike">
                <a:solidFill>
                  <a:srgbClr val="ff0000"/>
                </a:solidFill>
                <a:latin typeface="Times New Roman"/>
              </a:rPr>
              <a:t>elements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Most substances are chemical combinations of elements.  These are called </a:t>
            </a:r>
            <a:r>
              <a:rPr b="1" lang="en-US" sz="3200" spc="-1" strike="noStrike">
                <a:solidFill>
                  <a:srgbClr val="ff0000"/>
                </a:solidFill>
                <a:latin typeface="Times New Roman"/>
              </a:rPr>
              <a:t>compounds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Compounds can be broken down into elements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Properties of the compound not related to the properties of the elements that compose it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240" dur="indefinite" restart="never" nodeType="tmRoot">
          <p:childTnLst>
            <p:seq>
              <p:cTn id="241" dur="indefinite" nodeType="mainSeq">
                <p:childTnLst>
                  <p:par>
                    <p:cTn id="242" fill="hold">
                      <p:stCondLst>
                        <p:cond delay="indefinite"/>
                      </p:stCondLst>
                      <p:childTnLst>
                        <p:par>
                          <p:cTn id="243" fill="hold">
                            <p:stCondLst>
                              <p:cond delay="0"/>
                            </p:stCondLst>
                            <p:childTnLst>
                              <p:par>
                                <p:cTn id="24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46" dur="500"/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7" fill="hold">
                      <p:stCondLst>
                        <p:cond delay="indefinite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51" dur="500"/>
                                        <p:tgtEl>
                                          <p:spTgt spid="1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2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54" dur="500"/>
                                        <p:tgtEl>
                                          <p:spTgt spid="1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5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57" dur="500"/>
                                        <p:tgtEl>
                                          <p:spTgt spid="1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extShape 1"/>
          <p:cNvSpPr txBox="1"/>
          <p:nvPr/>
        </p:nvSpPr>
        <p:spPr>
          <a:xfrm>
            <a:off x="609480" y="22824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Atoms &amp; Molecules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12" name="TextShape 2"/>
          <p:cNvSpPr txBox="1"/>
          <p:nvPr/>
        </p:nvSpPr>
        <p:spPr>
          <a:xfrm>
            <a:off x="685800" y="1295280"/>
            <a:ext cx="7772400" cy="510552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Smallest piece of an element is called an </a:t>
            </a:r>
            <a:r>
              <a:rPr b="1" lang="en-US" sz="3200" spc="-1" strike="noStrike">
                <a:solidFill>
                  <a:srgbClr val="ff0000"/>
                </a:solidFill>
                <a:latin typeface="Times New Roman"/>
              </a:rPr>
              <a:t>atom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there are subatomic particles, but these are no longer the element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Smallest piece of a compound is called a </a:t>
            </a:r>
            <a:r>
              <a:rPr b="1" lang="en-US" sz="3200" spc="-1" strike="noStrike">
                <a:solidFill>
                  <a:srgbClr val="ff0000"/>
                </a:solidFill>
                <a:latin typeface="Times New Roman"/>
              </a:rPr>
              <a:t>molecule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molecules are made of atoms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all molecules of a compound are identical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each molecule has the same number and type of atoms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258" dur="indefinite" restart="never" nodeType="tmRoot">
          <p:childTnLst>
            <p:seq>
              <p:cTn id="259" dur="indefinite" nodeType="mainSeq">
                <p:childTnLst>
                  <p:par>
                    <p:cTn id="260" fill="hold">
                      <p:stCondLst>
                        <p:cond delay="indefinite"/>
                      </p:stCondLst>
                      <p:childTnLst>
                        <p:par>
                          <p:cTn id="261" fill="hold">
                            <p:stCondLst>
                              <p:cond delay="0"/>
                            </p:stCondLst>
                            <p:childTnLst>
                              <p:par>
                                <p:cTn id="26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64" dur="500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5" fill="hold">
                      <p:stCondLst>
                        <p:cond delay="indefinite"/>
                      </p:stCondLst>
                      <p:childTnLst>
                        <p:par>
                          <p:cTn id="266" fill="hold">
                            <p:stCondLst>
                              <p:cond delay="0"/>
                            </p:stCondLst>
                            <p:childTnLst>
                              <p:par>
                                <p:cTn id="26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69" dur="500"/>
                                        <p:tgtEl>
                                          <p:spTgt spid="1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0" fill="hold">
                      <p:stCondLst>
                        <p:cond delay="indefinite"/>
                      </p:stCondLst>
                      <p:childTnLst>
                        <p:par>
                          <p:cTn id="271" fill="hold">
                            <p:stCondLst>
                              <p:cond delay="0"/>
                            </p:stCondLst>
                            <p:childTnLst>
                              <p:par>
                                <p:cTn id="27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74" dur="500"/>
                                        <p:tgtEl>
                                          <p:spTgt spid="1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5" fill="hold">
                      <p:stCondLst>
                        <p:cond delay="indefinite"/>
                      </p:stCondLst>
                      <p:childTnLst>
                        <p:par>
                          <p:cTn id="276" fill="hold">
                            <p:stCondLst>
                              <p:cond delay="0"/>
                            </p:stCondLst>
                            <p:childTnLst>
                              <p:par>
                                <p:cTn id="27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79" dur="500"/>
                                        <p:tgtEl>
                                          <p:spTgt spid="1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0" fill="hold">
                      <p:stCondLst>
                        <p:cond delay="indefinite"/>
                      </p:stCondLst>
                      <p:childTnLst>
                        <p:par>
                          <p:cTn id="281" fill="hold">
                            <p:stCondLst>
                              <p:cond delay="0"/>
                            </p:stCondLst>
                            <p:childTnLst>
                              <p:par>
                                <p:cTn id="28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84" dur="500"/>
                                        <p:tgtEl>
                                          <p:spTgt spid="1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5" fill="hold">
                      <p:stCondLst>
                        <p:cond delay="indefinite"/>
                      </p:stCondLst>
                      <p:childTnLst>
                        <p:par>
                          <p:cTn id="286" fill="hold">
                            <p:stCondLst>
                              <p:cond delay="0"/>
                            </p:stCondLst>
                            <p:childTnLst>
                              <p:par>
                                <p:cTn id="28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89" dur="500"/>
                                        <p:tgtEl>
                                          <p:spTgt spid="1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Shape 1"/>
          <p:cNvSpPr txBox="1"/>
          <p:nvPr/>
        </p:nvSpPr>
        <p:spPr>
          <a:xfrm>
            <a:off x="685800" y="285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Elements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14" name="TextShape 2"/>
          <p:cNvSpPr txBox="1"/>
          <p:nvPr/>
        </p:nvSpPr>
        <p:spPr>
          <a:xfrm>
            <a:off x="685800" y="1676520"/>
            <a:ext cx="7772400" cy="4572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118 known, of which about 91 are found in nature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others are man-made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Abundance = percentage found in nature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oxygen most abundant element (by mass) on earth and in the human body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the abundance and form of an element varies in different parts of the environment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every sample of an element is made up of lots of identical atoms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290" dur="indefinite" restart="never" nodeType="tmRoot">
          <p:childTnLst>
            <p:seq>
              <p:cTn id="291" dur="indefinite" nodeType="mainSeq">
                <p:childTnLst>
                  <p:par>
                    <p:cTn id="292" fill="hold">
                      <p:stCondLst>
                        <p:cond delay="indefinite"/>
                      </p:stCondLst>
                      <p:childTnLst>
                        <p:par>
                          <p:cTn id="293" fill="hold">
                            <p:stCondLst>
                              <p:cond delay="0"/>
                            </p:stCondLst>
                            <p:childTnLst>
                              <p:par>
                                <p:cTn id="29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96" dur="500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7" fill="hold">
                      <p:stCondLst>
                        <p:cond delay="indefinite"/>
                      </p:stCondLst>
                      <p:childTnLst>
                        <p:par>
                          <p:cTn id="298" fill="hold">
                            <p:stCondLst>
                              <p:cond delay="0"/>
                            </p:stCondLst>
                            <p:childTnLst>
                              <p:par>
                                <p:cTn id="29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01" dur="500"/>
                                        <p:tgtEl>
                                          <p:spTgt spid="1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2" fill="hold">
                      <p:stCondLst>
                        <p:cond delay="indefinite"/>
                      </p:stCondLst>
                      <p:childTnLst>
                        <p:par>
                          <p:cTn id="303" fill="hold">
                            <p:stCondLst>
                              <p:cond delay="0"/>
                            </p:stCondLst>
                            <p:childTnLst>
                              <p:par>
                                <p:cTn id="30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06" dur="500"/>
                                        <p:tgtEl>
                                          <p:spTgt spid="1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7" fill="hold">
                      <p:stCondLst>
                        <p:cond delay="indefinite"/>
                      </p:stCondLst>
                      <p:childTnLst>
                        <p:par>
                          <p:cTn id="308" fill="hold">
                            <p:stCondLst>
                              <p:cond delay="0"/>
                            </p:stCondLst>
                            <p:childTnLst>
                              <p:par>
                                <p:cTn id="30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11" dur="500"/>
                                        <p:tgtEl>
                                          <p:spTgt spid="1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2" fill="hold">
                      <p:stCondLst>
                        <p:cond delay="indefinite"/>
                      </p:stCondLst>
                      <p:childTnLst>
                        <p:par>
                          <p:cTn id="313" fill="hold">
                            <p:stCondLst>
                              <p:cond delay="0"/>
                            </p:stCondLst>
                            <p:childTnLst>
                              <p:par>
                                <p:cTn id="31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16" dur="500"/>
                                        <p:tgtEl>
                                          <p:spTgt spid="1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7" fill="hold">
                      <p:stCondLst>
                        <p:cond delay="indefinite"/>
                      </p:stCondLst>
                      <p:childTnLst>
                        <p:par>
                          <p:cTn id="318" fill="hold">
                            <p:stCondLst>
                              <p:cond delay="0"/>
                            </p:stCondLst>
                            <p:childTnLst>
                              <p:par>
                                <p:cTn id="31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21" dur="500"/>
                                        <p:tgtEl>
                                          <p:spTgt spid="1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Shape 1"/>
          <p:cNvSpPr txBox="1"/>
          <p:nvPr/>
        </p:nvSpPr>
        <p:spPr>
          <a:xfrm>
            <a:off x="762120" y="1645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Compounds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16" name="TextShape 2"/>
          <p:cNvSpPr txBox="1"/>
          <p:nvPr/>
        </p:nvSpPr>
        <p:spPr>
          <a:xfrm>
            <a:off x="365760" y="1447560"/>
            <a:ext cx="8549640" cy="518148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composed of elements in fixed percentages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water is 89 mass% O &amp; 11 mass% H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billions of known compounds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organic or inorganic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same elements can form more than one different compound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water and hydrogen peroxide contain just hydrogen and oxygen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carbohydrates all contain just C, H &amp; O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322" dur="indefinite" restart="never" nodeType="tmRoot">
          <p:childTnLst>
            <p:seq>
              <p:cTn id="323" dur="indefinite" nodeType="mainSeq">
                <p:childTnLst>
                  <p:par>
                    <p:cTn id="324" fill="hold">
                      <p:stCondLst>
                        <p:cond delay="indefinite"/>
                      </p:stCondLst>
                      <p:childTnLst>
                        <p:par>
                          <p:cTn id="325" fill="hold">
                            <p:stCondLst>
                              <p:cond delay="0"/>
                            </p:stCondLst>
                            <p:childTnLst>
                              <p:par>
                                <p:cTn id="32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28" dur="500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9" fill="hold">
                      <p:stCondLst>
                        <p:cond delay="indefinite"/>
                      </p:stCondLst>
                      <p:childTnLst>
                        <p:par>
                          <p:cTn id="330" fill="hold">
                            <p:stCondLst>
                              <p:cond delay="0"/>
                            </p:stCondLst>
                            <p:childTnLst>
                              <p:par>
                                <p:cTn id="33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33" dur="500"/>
                                        <p:tgtEl>
                                          <p:spTgt spid="1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4" fill="hold">
                      <p:stCondLst>
                        <p:cond delay="indefinite"/>
                      </p:stCondLst>
                      <p:childTnLst>
                        <p:par>
                          <p:cTn id="335" fill="hold">
                            <p:stCondLst>
                              <p:cond delay="0"/>
                            </p:stCondLst>
                            <p:childTnLst>
                              <p:par>
                                <p:cTn id="33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38" dur="500"/>
                                        <p:tgtEl>
                                          <p:spTgt spid="1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9" fill="hold">
                      <p:stCondLst>
                        <p:cond delay="indefinite"/>
                      </p:stCondLst>
                      <p:childTnLst>
                        <p:par>
                          <p:cTn id="340" fill="hold">
                            <p:stCondLst>
                              <p:cond delay="0"/>
                            </p:stCondLst>
                            <p:childTnLst>
                              <p:par>
                                <p:cTn id="34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43" dur="500"/>
                                        <p:tgtEl>
                                          <p:spTgt spid="1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4" fill="hold">
                      <p:stCondLst>
                        <p:cond delay="indefinite"/>
                      </p:stCondLst>
                      <p:childTnLst>
                        <p:par>
                          <p:cTn id="345" fill="hold">
                            <p:stCondLst>
                              <p:cond delay="0"/>
                            </p:stCondLst>
                            <p:childTnLst>
                              <p:par>
                                <p:cTn id="34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48" dur="500"/>
                                        <p:tgtEl>
                                          <p:spTgt spid="1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9" fill="hold">
                      <p:stCondLst>
                        <p:cond delay="indefinite"/>
                      </p:stCondLst>
                      <p:childTnLst>
                        <p:par>
                          <p:cTn id="350" fill="hold">
                            <p:stCondLst>
                              <p:cond delay="0"/>
                            </p:stCondLst>
                            <p:childTnLst>
                              <p:par>
                                <p:cTn id="35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53" dur="500"/>
                                        <p:tgtEl>
                                          <p:spTgt spid="1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4" fill="hold">
                      <p:stCondLst>
                        <p:cond delay="indefinite"/>
                      </p:stCondLst>
                      <p:childTnLst>
                        <p:par>
                          <p:cTn id="355" fill="hold">
                            <p:stCondLst>
                              <p:cond delay="0"/>
                            </p:stCondLst>
                            <p:childTnLst>
                              <p:par>
                                <p:cTn id="35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58" dur="500"/>
                                        <p:tgtEl>
                                          <p:spTgt spid="1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685800" y="76320"/>
            <a:ext cx="7772400" cy="9144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Classification of Mixtures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18" name="TextShape 2"/>
          <p:cNvSpPr txBox="1"/>
          <p:nvPr/>
        </p:nvSpPr>
        <p:spPr>
          <a:xfrm>
            <a:off x="304920" y="2666520"/>
            <a:ext cx="8534160" cy="358164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342720" indent="-342720">
              <a:spcBef>
                <a:spcPts val="697"/>
              </a:spcBef>
              <a:buClr>
                <a:srgbClr val="ff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800" spc="-1" strike="noStrike">
                <a:solidFill>
                  <a:srgbClr val="ff0000"/>
                </a:solidFill>
                <a:latin typeface="Times New Roman"/>
              </a:rPr>
              <a:t>homogeneous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= matter that is uniform throughout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appears to be one thing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every piece of a sample has identical properties, though another sample with the same components may have different properties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solutions (homogeneous mixtures)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ff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800" spc="-1" strike="noStrike">
                <a:solidFill>
                  <a:srgbClr val="ff0000"/>
                </a:solidFill>
                <a:latin typeface="Times New Roman"/>
              </a:rPr>
              <a:t>heterogeneous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= matter that is non-uniform throughout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contains regions with different properties than other regions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119" name="molecules%20at%20the%20beach" descr=""/>
          <p:cNvPicPr/>
          <p:nvPr/>
        </p:nvPicPr>
        <p:blipFill>
          <a:blip r:embed="rId1"/>
          <a:stretch/>
        </p:blipFill>
        <p:spPr>
          <a:xfrm>
            <a:off x="2438280" y="838080"/>
            <a:ext cx="4534200" cy="193068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  <p:timing>
    <p:tnLst>
      <p:par>
        <p:cTn id="359" dur="indefinite" restart="never" nodeType="tmRoot">
          <p:childTnLst>
            <p:seq>
              <p:cTn id="360" dur="indefinite" nodeType="mainSeq">
                <p:childTnLst>
                  <p:par>
                    <p:cTn id="361" fill="hold">
                      <p:stCondLst>
                        <p:cond delay="indefinite"/>
                      </p:stCondLst>
                      <p:childTnLst>
                        <p:par>
                          <p:cTn id="362" fill="hold">
                            <p:stCondLst>
                              <p:cond delay="0"/>
                            </p:stCondLst>
                            <p:childTnLst>
                              <p:par>
                                <p:cTn id="363" nodeType="clickEffect" fill="hold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65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66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7" fill="hold">
                      <p:stCondLst>
                        <p:cond delay="indefinite"/>
                      </p:stCondLst>
                      <p:childTnLst>
                        <p:par>
                          <p:cTn id="368" fill="hold">
                            <p:stCondLst>
                              <p:cond delay="0"/>
                            </p:stCondLst>
                            <p:childTnLst>
                              <p:par>
                                <p:cTn id="36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71" dur="500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2" fill="hold">
                      <p:stCondLst>
                        <p:cond delay="indefinite"/>
                      </p:stCondLst>
                      <p:childTnLst>
                        <p:par>
                          <p:cTn id="373" fill="hold">
                            <p:stCondLst>
                              <p:cond delay="0"/>
                            </p:stCondLst>
                            <p:childTnLst>
                              <p:par>
                                <p:cTn id="37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76" dur="500"/>
                                        <p:tgtEl>
                                          <p:spTgt spid="1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7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79" dur="500"/>
                                        <p:tgtEl>
                                          <p:spTgt spid="1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0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82" dur="500"/>
                                        <p:tgtEl>
                                          <p:spTgt spid="1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3" fill="hold">
                      <p:stCondLst>
                        <p:cond delay="indefinite"/>
                      </p:stCondLst>
                      <p:childTnLst>
                        <p:par>
                          <p:cTn id="384" fill="hold">
                            <p:stCondLst>
                              <p:cond delay="0"/>
                            </p:stCondLst>
                            <p:childTnLst>
                              <p:par>
                                <p:cTn id="38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87" dur="500"/>
                                        <p:tgtEl>
                                          <p:spTgt spid="1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8" fill="hold">
                      <p:stCondLst>
                        <p:cond delay="indefinite"/>
                      </p:stCondLst>
                      <p:childTnLst>
                        <p:par>
                          <p:cTn id="389" fill="hold">
                            <p:stCondLst>
                              <p:cond delay="0"/>
                            </p:stCondLst>
                            <p:childTnLst>
                              <p:par>
                                <p:cTn id="39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92" dur="500"/>
                                        <p:tgtEl>
                                          <p:spTgt spid="1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Shape 1"/>
          <p:cNvSpPr txBox="1"/>
          <p:nvPr/>
        </p:nvSpPr>
        <p:spPr>
          <a:xfrm>
            <a:off x="685800" y="2709000"/>
            <a:ext cx="7772400" cy="119124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7200" spc="-1" strike="noStrike">
                <a:solidFill>
                  <a:srgbClr val="9900ff"/>
                </a:solidFill>
                <a:latin typeface="Times New Roman"/>
              </a:rPr>
              <a:t>Matter</a:t>
            </a:r>
            <a:endParaRPr b="0" lang="en-US" sz="7200" spc="-1" strike="noStrike">
              <a:solidFill>
                <a:srgbClr val="9900ff"/>
              </a:solidFill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extShape 1"/>
          <p:cNvSpPr txBox="1"/>
          <p:nvPr/>
        </p:nvSpPr>
        <p:spPr>
          <a:xfrm>
            <a:off x="685800" y="-36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Pure Substances vs. Mixtures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21" name="TextShape 2"/>
          <p:cNvSpPr txBox="1"/>
          <p:nvPr/>
        </p:nvSpPr>
        <p:spPr>
          <a:xfrm>
            <a:off x="304920" y="1066680"/>
            <a:ext cx="4114800" cy="4648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 fontScale="78000"/>
          </a:bodyPr>
          <a:p>
            <a:pPr marL="457200" indent="-45720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Pure Substances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457200" indent="-45720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StarSymbol"/>
              <a:buAutoNum type="arabicParenR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all samples have the same physical and chemical properties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457200" indent="-45720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StarSymbol"/>
              <a:buAutoNum type="arabicParenR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constant composition = all samples have the same pieces in the same percentages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457200" indent="-45720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StarSymbol"/>
              <a:buAutoNum type="arabicParenR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homogeneous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457200" indent="-45720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StarSymbol"/>
              <a:buAutoNum type="arabicParenR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separate into components based on </a:t>
            </a: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chemical properties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457200" indent="-45720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StarSymbol"/>
              <a:buAutoNum type="arabicParenR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temperature usually stays constant while melting or boiling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2" name="TextShape 3"/>
          <p:cNvSpPr txBox="1"/>
          <p:nvPr/>
        </p:nvSpPr>
        <p:spPr>
          <a:xfrm>
            <a:off x="4572000" y="1066320"/>
            <a:ext cx="4191120" cy="541044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457200" indent="-45720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Mixtures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457200" indent="-45720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StarSymbol"/>
              <a:buAutoNum type="arabicParenR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different samples may show different properties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457200" indent="-45720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StarSymbol"/>
              <a:buAutoNum type="arabicParenR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variable composition =  samples made with the same pure substances may have different percentages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457200" indent="-45720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StarSymbol"/>
              <a:buAutoNum type="arabicParenR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homogeneous or heterogeneous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457200" indent="-45720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StarSymbol"/>
              <a:buAutoNum type="arabicParenR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separate into components based on </a:t>
            </a: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physical properties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457200" indent="-45720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StarSymbol"/>
              <a:buAutoNum type="arabicParenR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temperature changes while melting or boiling because composition changes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Shape 1"/>
          <p:cNvSpPr txBox="1"/>
          <p:nvPr/>
        </p:nvSpPr>
        <p:spPr>
          <a:xfrm>
            <a:off x="685800" y="-36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 u="sng">
                <a:solidFill>
                  <a:srgbClr val="ff0000"/>
                </a:solidFill>
                <a:uFillTx/>
                <a:latin typeface="Times New Roman"/>
                <a:hlinkClick r:id="rId1"/>
              </a:rPr>
              <a:t>Classifying Matter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pic>
        <p:nvPicPr>
          <p:cNvPr id="124" name="classifying%20matter%20diagram" descr=""/>
          <p:cNvPicPr/>
          <p:nvPr/>
        </p:nvPicPr>
        <p:blipFill>
          <a:blip r:embed="rId2"/>
          <a:stretch/>
        </p:blipFill>
        <p:spPr>
          <a:xfrm>
            <a:off x="1066680" y="1109880"/>
            <a:ext cx="7086600" cy="519588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extShape 1"/>
          <p:cNvSpPr txBox="1"/>
          <p:nvPr/>
        </p:nvSpPr>
        <p:spPr>
          <a:xfrm>
            <a:off x="228240" y="160920"/>
            <a:ext cx="8534520" cy="76176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Properties of Matter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26" name="TextShape 2"/>
          <p:cNvSpPr txBox="1"/>
          <p:nvPr/>
        </p:nvSpPr>
        <p:spPr>
          <a:xfrm>
            <a:off x="609480" y="1294920"/>
            <a:ext cx="8229600" cy="495324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ff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3200" spc="-1" strike="noStrike">
                <a:solidFill>
                  <a:srgbClr val="ff0000"/>
                </a:solidFill>
                <a:latin typeface="Times New Roman"/>
              </a:rPr>
              <a:t>Physical Properties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are the characteristics of matter that can be changed without changing its composition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4000"/>
              </a:spcBef>
              <a:buClr>
                <a:srgbClr val="ff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3200" spc="-1" strike="noStrike">
                <a:solidFill>
                  <a:srgbClr val="ff0000"/>
                </a:solidFill>
                <a:latin typeface="Times New Roman"/>
              </a:rPr>
              <a:t>Chemical Properties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are the characteristics that determine how the composition of matter changes as a result of contact with other matter or the influence of energy 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393" dur="indefinite" restart="never" nodeType="tmRoot">
          <p:childTnLst>
            <p:seq>
              <p:cTn id="394" dur="indefinite" nodeType="mainSeq">
                <p:childTnLst>
                  <p:par>
                    <p:cTn id="395" fill="hold">
                      <p:stCondLst>
                        <p:cond delay="indefinite"/>
                      </p:stCondLst>
                      <p:childTnLst>
                        <p:par>
                          <p:cTn id="396" fill="hold">
                            <p:stCondLst>
                              <p:cond delay="0"/>
                            </p:stCondLst>
                            <p:childTnLst>
                              <p:par>
                                <p:cTn id="39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99" dur="500"/>
                                        <p:tgtEl>
                                          <p:spTgt spid="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02" dur="500"/>
                                        <p:tgtEl>
                                          <p:spTgt spid="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3" fill="hold">
                      <p:stCondLst>
                        <p:cond delay="indefinite"/>
                      </p:stCondLst>
                      <p:childTnLst>
                        <p:par>
                          <p:cTn id="404" fill="hold">
                            <p:stCondLst>
                              <p:cond delay="0"/>
                            </p:stCondLst>
                            <p:childTnLst>
                              <p:par>
                                <p:cTn id="40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07" dur="500"/>
                                        <p:tgtEl>
                                          <p:spTgt spid="1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8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10" dur="500"/>
                                        <p:tgtEl>
                                          <p:spTgt spid="1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extShape 1"/>
          <p:cNvSpPr txBox="1"/>
          <p:nvPr/>
        </p:nvSpPr>
        <p:spPr>
          <a:xfrm>
            <a:off x="762120" y="228240"/>
            <a:ext cx="7772400" cy="6858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Some Physical Properties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graphicFrame>
        <p:nvGraphicFramePr>
          <p:cNvPr id="128" name="Object 2"/>
          <p:cNvGraphicFramePr/>
          <p:nvPr/>
        </p:nvGraphicFramePr>
        <p:xfrm>
          <a:off x="87480" y="949320"/>
          <a:ext cx="8929080" cy="5471640"/>
        </p:xfrm>
        <a:graphic>
          <a:graphicData uri="http://schemas.openxmlformats.org/presentationml/2006/ole">
            <p:oleObj progId="Word.Document.12" r:id="rId1" spid="">
              <p:embed/>
              <p:pic>
                <p:nvPicPr>
                  <p:cNvPr id="129" name="" descr=""/>
                  <p:cNvPicPr/>
                  <p:nvPr/>
                </p:nvPicPr>
                <p:blipFill>
                  <a:blip r:embed="rId2"/>
                  <a:stretch/>
                </p:blipFill>
                <p:spPr>
                  <a:xfrm>
                    <a:off x="87480" y="949320"/>
                    <a:ext cx="8929080" cy="5471640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oleObj>
          </a:graphicData>
        </a:graphic>
      </p:graphicFrame>
    </p:spTree>
  </p:cSld>
  <p:transition>
    <p:fade thruBlk="true"/>
  </p:transition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extShape 1"/>
          <p:cNvSpPr txBox="1"/>
          <p:nvPr/>
        </p:nvSpPr>
        <p:spPr>
          <a:xfrm>
            <a:off x="685800" y="285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Some Chemical Properties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graphicFrame>
        <p:nvGraphicFramePr>
          <p:cNvPr id="131" name="Object 2"/>
          <p:cNvGraphicFramePr/>
          <p:nvPr/>
        </p:nvGraphicFramePr>
        <p:xfrm>
          <a:off x="663480" y="1696320"/>
          <a:ext cx="8134560" cy="4137120"/>
        </p:xfrm>
        <a:graphic>
          <a:graphicData uri="http://schemas.openxmlformats.org/presentationml/2006/ole">
            <p:oleObj progId="Word.Document.12" r:id="rId1" spid="">
              <p:embed/>
              <p:pic>
                <p:nvPicPr>
                  <p:cNvPr id="132" name="" descr=""/>
                  <p:cNvPicPr/>
                  <p:nvPr/>
                </p:nvPicPr>
                <p:blipFill>
                  <a:blip r:embed="rId2"/>
                  <a:stretch/>
                </p:blipFill>
                <p:spPr>
                  <a:xfrm>
                    <a:off x="663480" y="1696320"/>
                    <a:ext cx="8134560" cy="4137120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oleObj>
          </a:graphicData>
        </a:graphic>
      </p:graphicFrame>
    </p:spTree>
  </p:cSld>
  <p:transition>
    <p:fade thruBlk="true"/>
  </p:transition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TextShape 1"/>
          <p:cNvSpPr txBox="1"/>
          <p:nvPr/>
        </p:nvSpPr>
        <p:spPr>
          <a:xfrm>
            <a:off x="685800" y="2005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Some Physical Properties of Iron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34" name="TextShape 2"/>
          <p:cNvSpPr txBox="1"/>
          <p:nvPr/>
        </p:nvSpPr>
        <p:spPr>
          <a:xfrm>
            <a:off x="304920" y="1447920"/>
            <a:ext cx="8610480" cy="4678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 fontScale="94000"/>
          </a:bodyPr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iron is a silvery solid at room temperature with a metallic taste and smooth texture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iron melts at 1538°C and boils at 4428°C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iron’s density is 7.87 g/cm</a:t>
            </a:r>
            <a:r>
              <a:rPr b="0" lang="en-US" sz="2800" spc="-1" strike="noStrike" baseline="30000">
                <a:solidFill>
                  <a:srgbClr val="000000"/>
                </a:solidFill>
                <a:latin typeface="Times New Roman"/>
              </a:rPr>
              <a:t>3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iron can be magnetized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iron conducts electricity, but not as well as most other common metals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iron’s ductility and thermal conductivity are about average for a metal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it requires 0.45 J of heat energy to raise the temperature of one gram of iron by 1°C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411" dur="indefinite" restart="never" nodeType="tmRoot">
          <p:childTnLst>
            <p:seq>
              <p:cTn id="412" dur="indefinite" nodeType="mainSeq">
                <p:childTnLst>
                  <p:par>
                    <p:cTn id="413" fill="hold">
                      <p:stCondLst>
                        <p:cond delay="indefinite"/>
                      </p:stCondLst>
                      <p:childTnLst>
                        <p:par>
                          <p:cTn id="414" fill="hold">
                            <p:stCondLst>
                              <p:cond delay="0"/>
                            </p:stCondLst>
                            <p:childTnLst>
                              <p:par>
                                <p:cTn id="41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17" dur="500"/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8" fill="hold">
                      <p:stCondLst>
                        <p:cond delay="indefinite"/>
                      </p:stCondLst>
                      <p:childTnLst>
                        <p:par>
                          <p:cTn id="419" fill="hold">
                            <p:stCondLst>
                              <p:cond delay="0"/>
                            </p:stCondLst>
                            <p:childTnLst>
                              <p:par>
                                <p:cTn id="42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22" dur="500"/>
                                        <p:tgtEl>
                                          <p:spTgt spid="1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3" fill="hold">
                      <p:stCondLst>
                        <p:cond delay="indefinite"/>
                      </p:stCondLst>
                      <p:childTnLst>
                        <p:par>
                          <p:cTn id="424" fill="hold">
                            <p:stCondLst>
                              <p:cond delay="0"/>
                            </p:stCondLst>
                            <p:childTnLst>
                              <p:par>
                                <p:cTn id="42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27" dur="500"/>
                                        <p:tgtEl>
                                          <p:spTgt spid="1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8" fill="hold">
                      <p:stCondLst>
                        <p:cond delay="indefinite"/>
                      </p:stCondLst>
                      <p:childTnLst>
                        <p:par>
                          <p:cTn id="429" fill="hold">
                            <p:stCondLst>
                              <p:cond delay="0"/>
                            </p:stCondLst>
                            <p:childTnLst>
                              <p:par>
                                <p:cTn id="43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32" dur="500"/>
                                        <p:tgtEl>
                                          <p:spTgt spid="1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3" fill="hold">
                      <p:stCondLst>
                        <p:cond delay="indefinite"/>
                      </p:stCondLst>
                      <p:childTnLst>
                        <p:par>
                          <p:cTn id="434" fill="hold">
                            <p:stCondLst>
                              <p:cond delay="0"/>
                            </p:stCondLst>
                            <p:childTnLst>
                              <p:par>
                                <p:cTn id="43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37" dur="500"/>
                                        <p:tgtEl>
                                          <p:spTgt spid="1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8" fill="hold">
                      <p:stCondLst>
                        <p:cond delay="indefinite"/>
                      </p:stCondLst>
                      <p:childTnLst>
                        <p:par>
                          <p:cTn id="439" fill="hold">
                            <p:stCondLst>
                              <p:cond delay="0"/>
                            </p:stCondLst>
                            <p:childTnLst>
                              <p:par>
                                <p:cTn id="44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42" dur="500"/>
                                        <p:tgtEl>
                                          <p:spTgt spid="1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3" fill="hold">
                      <p:stCondLst>
                        <p:cond delay="indefinite"/>
                      </p:stCondLst>
                      <p:childTnLst>
                        <p:par>
                          <p:cTn id="444" fill="hold">
                            <p:stCondLst>
                              <p:cond delay="0"/>
                            </p:stCondLst>
                            <p:childTnLst>
                              <p:par>
                                <p:cTn id="44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47" dur="500"/>
                                        <p:tgtEl>
                                          <p:spTgt spid="1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extShape 1"/>
          <p:cNvSpPr txBox="1"/>
          <p:nvPr/>
        </p:nvSpPr>
        <p:spPr>
          <a:xfrm>
            <a:off x="533520" y="240840"/>
            <a:ext cx="807696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Some Chemical Properties of Iron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36" name="TextShape 2"/>
          <p:cNvSpPr txBox="1"/>
          <p:nvPr/>
        </p:nvSpPr>
        <p:spPr>
          <a:xfrm>
            <a:off x="456840" y="1676520"/>
            <a:ext cx="4876920" cy="4572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iron is easily oxidized in moist air to form rust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when iron is added to hydrochloric acid, it produces a solution of ferric chloride and hydrogen gas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iron is more reactive than silver, but less reactive than magnesium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137" name="FG03_10" descr=""/>
          <p:cNvPicPr/>
          <p:nvPr/>
        </p:nvPicPr>
        <p:blipFill>
          <a:blip r:embed="rId1"/>
          <a:srcRect l="8695" t="0" r="8695" b="0"/>
          <a:stretch/>
        </p:blipFill>
        <p:spPr>
          <a:xfrm>
            <a:off x="5410080" y="2057400"/>
            <a:ext cx="3353040" cy="304488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  <p:timing>
    <p:tnLst>
      <p:par>
        <p:cTn id="448" dur="indefinite" restart="never" nodeType="tmRoot">
          <p:childTnLst>
            <p:seq>
              <p:cTn id="449" dur="indefinite" nodeType="mainSeq">
                <p:childTnLst>
                  <p:par>
                    <p:cTn id="450" fill="hold">
                      <p:stCondLst>
                        <p:cond delay="indefinite"/>
                      </p:stCondLst>
                      <p:childTnLst>
                        <p:par>
                          <p:cTn id="451" fill="hold">
                            <p:stCondLst>
                              <p:cond delay="0"/>
                            </p:stCondLst>
                            <p:childTnLst>
                              <p:par>
                                <p:cTn id="45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54" dur="500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5" nodeType="with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57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58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9" fill="hold">
                      <p:stCondLst>
                        <p:cond delay="indefinite"/>
                      </p:stCondLst>
                      <p:childTnLst>
                        <p:par>
                          <p:cTn id="460" fill="hold">
                            <p:stCondLst>
                              <p:cond delay="0"/>
                            </p:stCondLst>
                            <p:childTnLst>
                              <p:par>
                                <p:cTn id="46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63" dur="500"/>
                                        <p:tgtEl>
                                          <p:spTgt spid="1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4" fill="hold">
                      <p:stCondLst>
                        <p:cond delay="indefinite"/>
                      </p:stCondLst>
                      <p:childTnLst>
                        <p:par>
                          <p:cTn id="465" fill="hold">
                            <p:stCondLst>
                              <p:cond delay="0"/>
                            </p:stCondLst>
                            <p:childTnLst>
                              <p:par>
                                <p:cTn id="46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68" dur="500"/>
                                        <p:tgtEl>
                                          <p:spTgt spid="1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extShape 1"/>
          <p:cNvSpPr txBox="1"/>
          <p:nvPr/>
        </p:nvSpPr>
        <p:spPr>
          <a:xfrm>
            <a:off x="685800" y="117000"/>
            <a:ext cx="7772400" cy="49212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Brass – a Mixture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graphicFrame>
        <p:nvGraphicFramePr>
          <p:cNvPr id="139" name="Table 2"/>
          <p:cNvGraphicFramePr/>
          <p:nvPr/>
        </p:nvGraphicFramePr>
        <p:xfrm>
          <a:off x="136440" y="800280"/>
          <a:ext cx="8915040" cy="5441400"/>
        </p:xfrm>
        <a:graphic>
          <a:graphicData uri="http://schemas.openxmlformats.org/drawingml/2006/table">
            <a:tbl>
              <a:tblPr/>
              <a:tblGrid>
                <a:gridCol w="1382760"/>
                <a:gridCol w="914400"/>
                <a:gridCol w="914400"/>
                <a:gridCol w="789120"/>
                <a:gridCol w="952560"/>
                <a:gridCol w="761760"/>
                <a:gridCol w="1068480"/>
                <a:gridCol w="2131920"/>
              </a:tblGrid>
              <a:tr h="1030680"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44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1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Type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44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1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Color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44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1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% Cu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44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1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% Zn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44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1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Density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>
                        <a:spcBef>
                          <a:spcPts val="44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1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g/cm</a:t>
                      </a:r>
                      <a:r>
                        <a:rPr b="1" lang="en-US" sz="1800" spc="-1" strike="noStrike" baseline="3000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44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1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MP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>
                        <a:spcBef>
                          <a:spcPts val="44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1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°C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44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1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Tensile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>
                        <a:spcBef>
                          <a:spcPts val="44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1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Strength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>
                        <a:spcBef>
                          <a:spcPts val="44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1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psi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44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1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Uses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642600"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Gilding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reddish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95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8.86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1066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50K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pre-83 pennies,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munitions, plaques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642600"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Commercial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bronze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90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8.80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1043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61K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door knobs,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grillwork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84840"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Jewelry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bronze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87.5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12.5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8.78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1035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66K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costume jewelry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642600"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Red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golden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85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8.75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1027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70K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electrical sockets,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fasteners &amp; eyelets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642600"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Low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deep yellow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80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8.67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999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74K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musical instruments,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clock dials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68280"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Cartridge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yellow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70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30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8.47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954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76K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car radiator cores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642600"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Common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yellow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67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33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8.42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940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70K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lamp fixtures,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bead chain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44960"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Muntz metal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yellow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60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40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8.39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904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70K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nuts &amp; bolts,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</p:spTree>
  </p:cSld>
  <p:transition>
    <p:fade thruBlk="true"/>
  </p:transition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extShape 1"/>
          <p:cNvSpPr txBox="1"/>
          <p:nvPr/>
        </p:nvSpPr>
        <p:spPr>
          <a:xfrm>
            <a:off x="685800" y="5256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Changes in Matter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pic>
        <p:nvPicPr>
          <p:cNvPr id="141" name="lighter%20-%20butane%20evaporating" descr=""/>
          <p:cNvPicPr/>
          <p:nvPr/>
        </p:nvPicPr>
        <p:blipFill>
          <a:blip r:embed="rId1"/>
          <a:stretch/>
        </p:blipFill>
        <p:spPr>
          <a:xfrm>
            <a:off x="6172200" y="1447920"/>
            <a:ext cx="2444760" cy="4419360"/>
          </a:xfrm>
          <a:prstGeom prst="rect">
            <a:avLst/>
          </a:prstGeom>
          <a:ln>
            <a:noFill/>
          </a:ln>
        </p:spPr>
      </p:pic>
      <p:sp>
        <p:nvSpPr>
          <p:cNvPr id="142" name="TextShape 2"/>
          <p:cNvSpPr txBox="1"/>
          <p:nvPr/>
        </p:nvSpPr>
        <p:spPr>
          <a:xfrm>
            <a:off x="457200" y="1371600"/>
            <a:ext cx="6019920" cy="510552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ff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3200" spc="-1" strike="noStrike">
                <a:solidFill>
                  <a:srgbClr val="ff0000"/>
                </a:solidFill>
                <a:latin typeface="Times New Roman"/>
              </a:rPr>
              <a:t>Physical Changes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- changes in the properties of matter that do not effect its composition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Heating water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2" marL="1143000" indent="-22860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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raises its temperature, but it is still water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Evaporating butane from a lighter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Dissolving sugar in water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2" marL="1143000" indent="-22860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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even though the sugar seems to disappear, it can easily be separated back into sugar and water by evaporation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469" dur="indefinite" restart="never" nodeType="tmRoot">
          <p:childTnLst>
            <p:seq>
              <p:cTn id="470" dur="indefinite" nodeType="mainSeq">
                <p:childTnLst>
                  <p:par>
                    <p:cTn id="471" fill="hold">
                      <p:stCondLst>
                        <p:cond delay="indefinite"/>
                      </p:stCondLst>
                      <p:childTnLst>
                        <p:par>
                          <p:cTn id="472" fill="hold">
                            <p:stCondLst>
                              <p:cond delay="0"/>
                            </p:stCondLst>
                            <p:childTnLst>
                              <p:par>
                                <p:cTn id="47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75" dur="500"/>
                                        <p:tgtEl>
                                          <p:spTgt spid="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6" nodeType="with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78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79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0" fill="hold">
                      <p:stCondLst>
                        <p:cond delay="indefinite"/>
                      </p:stCondLst>
                      <p:childTnLst>
                        <p:par>
                          <p:cTn id="481" fill="hold">
                            <p:stCondLst>
                              <p:cond delay="0"/>
                            </p:stCondLst>
                            <p:childTnLst>
                              <p:par>
                                <p:cTn id="48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84" dur="500"/>
                                        <p:tgtEl>
                                          <p:spTgt spid="1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5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87" dur="500"/>
                                        <p:tgtEl>
                                          <p:spTgt spid="1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8" fill="hold">
                      <p:stCondLst>
                        <p:cond delay="indefinite"/>
                      </p:stCondLst>
                      <p:childTnLst>
                        <p:par>
                          <p:cTn id="489" fill="hold">
                            <p:stCondLst>
                              <p:cond delay="0"/>
                            </p:stCondLst>
                            <p:childTnLst>
                              <p:par>
                                <p:cTn id="49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92" dur="500"/>
                                        <p:tgtEl>
                                          <p:spTgt spid="1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3" fill="hold">
                      <p:stCondLst>
                        <p:cond delay="indefinite"/>
                      </p:stCondLst>
                      <p:childTnLst>
                        <p:par>
                          <p:cTn id="494" fill="hold">
                            <p:stCondLst>
                              <p:cond delay="0"/>
                            </p:stCondLst>
                            <p:childTnLst>
                              <p:par>
                                <p:cTn id="49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97" dur="500"/>
                                        <p:tgtEl>
                                          <p:spTgt spid="1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8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00" dur="500"/>
                                        <p:tgtEl>
                                          <p:spTgt spid="1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extShape 1"/>
          <p:cNvSpPr txBox="1"/>
          <p:nvPr/>
        </p:nvSpPr>
        <p:spPr>
          <a:xfrm>
            <a:off x="1219320" y="132840"/>
            <a:ext cx="670536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000" spc="-1" strike="noStrike">
                <a:solidFill>
                  <a:srgbClr val="9900ff"/>
                </a:solidFill>
                <a:latin typeface="Times New Roman"/>
              </a:rPr>
              <a:t>Changes in Matter</a:t>
            </a:r>
            <a:endParaRPr b="0" lang="en-US" sz="4000" spc="-1" strike="noStrike">
              <a:solidFill>
                <a:srgbClr val="9900ff"/>
              </a:solidFill>
              <a:latin typeface="Times New Roman"/>
            </a:endParaRPr>
          </a:p>
        </p:txBody>
      </p:sp>
      <p:pic>
        <p:nvPicPr>
          <p:cNvPr id="144" name="lighter%20-%20butane%20burning" descr=""/>
          <p:cNvPicPr/>
          <p:nvPr/>
        </p:nvPicPr>
        <p:blipFill>
          <a:blip r:embed="rId1"/>
          <a:stretch/>
        </p:blipFill>
        <p:spPr>
          <a:xfrm>
            <a:off x="6019920" y="1447920"/>
            <a:ext cx="2566800" cy="4343400"/>
          </a:xfrm>
          <a:prstGeom prst="rect">
            <a:avLst/>
          </a:prstGeom>
          <a:ln>
            <a:noFill/>
          </a:ln>
        </p:spPr>
      </p:pic>
      <p:sp>
        <p:nvSpPr>
          <p:cNvPr id="145" name="TextShape 2"/>
          <p:cNvSpPr txBox="1"/>
          <p:nvPr/>
        </p:nvSpPr>
        <p:spPr>
          <a:xfrm>
            <a:off x="196560" y="1415880"/>
            <a:ext cx="6095880" cy="4648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697"/>
              </a:spcBef>
              <a:buClr>
                <a:srgbClr val="ff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800" spc="-1" strike="noStrike">
                <a:solidFill>
                  <a:srgbClr val="ff0000"/>
                </a:solidFill>
                <a:latin typeface="Times New Roman"/>
              </a:rPr>
              <a:t>Chemical Changes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involve a change in the properties of matter that change its composition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a Chemical Reaction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rusting is iron combining with oxygen to make iron(III) oxide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burning butane from a lighter changes it into carbon dioxide and water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silver combines with sulfur in the air to make tarnish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501" dur="indefinite" restart="never" nodeType="tmRoot">
          <p:childTnLst>
            <p:seq>
              <p:cTn id="502" dur="indefinite" nodeType="mainSeq">
                <p:childTnLst>
                  <p:par>
                    <p:cTn id="503" fill="hold">
                      <p:stCondLst>
                        <p:cond delay="indefinite"/>
                      </p:stCondLst>
                      <p:childTnLst>
                        <p:par>
                          <p:cTn id="504" fill="hold">
                            <p:stCondLst>
                              <p:cond delay="0"/>
                            </p:stCondLst>
                            <p:childTnLst>
                              <p:par>
                                <p:cTn id="50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07" dur="500"/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8" nodeType="with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10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11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2" fill="hold">
                      <p:stCondLst>
                        <p:cond delay="indefinite"/>
                      </p:stCondLst>
                      <p:childTnLst>
                        <p:par>
                          <p:cTn id="513" fill="hold">
                            <p:stCondLst>
                              <p:cond delay="0"/>
                            </p:stCondLst>
                            <p:childTnLst>
                              <p:par>
                                <p:cTn id="51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16" dur="500"/>
                                        <p:tgtEl>
                                          <p:spTgt spid="1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7" fill="hold">
                      <p:stCondLst>
                        <p:cond delay="indefinite"/>
                      </p:stCondLst>
                      <p:childTnLst>
                        <p:par>
                          <p:cTn id="518" fill="hold">
                            <p:stCondLst>
                              <p:cond delay="0"/>
                            </p:stCondLst>
                            <p:childTnLst>
                              <p:par>
                                <p:cTn id="51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21" dur="500"/>
                                        <p:tgtEl>
                                          <p:spTgt spid="1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2" fill="hold">
                      <p:stCondLst>
                        <p:cond delay="indefinite"/>
                      </p:stCondLst>
                      <p:childTnLst>
                        <p:par>
                          <p:cTn id="523" fill="hold">
                            <p:stCondLst>
                              <p:cond delay="0"/>
                            </p:stCondLst>
                            <p:childTnLst>
                              <p:par>
                                <p:cTn id="52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26" dur="500"/>
                                        <p:tgtEl>
                                          <p:spTgt spid="1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7" fill="hold">
                      <p:stCondLst>
                        <p:cond delay="indefinite"/>
                      </p:stCondLst>
                      <p:childTnLst>
                        <p:par>
                          <p:cTn id="528" fill="hold">
                            <p:stCondLst>
                              <p:cond delay="0"/>
                            </p:stCondLst>
                            <p:childTnLst>
                              <p:par>
                                <p:cTn id="52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31" dur="500"/>
                                        <p:tgtEl>
                                          <p:spTgt spid="1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Shape 1"/>
          <p:cNvSpPr txBox="1"/>
          <p:nvPr/>
        </p:nvSpPr>
        <p:spPr>
          <a:xfrm>
            <a:off x="685800" y="249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In Your Room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56" name="TextShape 2"/>
          <p:cNvSpPr txBox="1"/>
          <p:nvPr/>
        </p:nvSpPr>
        <p:spPr>
          <a:xfrm>
            <a:off x="380520" y="1600200"/>
            <a:ext cx="4800600" cy="4114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Everything you can see, touch, smell or taste in your room is made of </a:t>
            </a:r>
            <a:r>
              <a:rPr b="1" lang="en-US" sz="3200" spc="-1" strike="noStrike">
                <a:solidFill>
                  <a:srgbClr val="ff0000"/>
                </a:solidFill>
                <a:latin typeface="Times New Roman"/>
              </a:rPr>
              <a:t>matter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Chemists study the differences in matter and how that relates to the structure of matter. 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57" name="chp%20open" descr=""/>
          <p:cNvPicPr/>
          <p:nvPr/>
        </p:nvPicPr>
        <p:blipFill>
          <a:blip r:embed="rId1"/>
          <a:stretch/>
        </p:blipFill>
        <p:spPr>
          <a:xfrm>
            <a:off x="5243400" y="1600200"/>
            <a:ext cx="3372120" cy="461016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nodeType="with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6" dur="500"/>
                                        <p:tgtEl>
                                          <p:spTgt spid="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extShape 1"/>
          <p:cNvSpPr txBox="1"/>
          <p:nvPr/>
        </p:nvSpPr>
        <p:spPr>
          <a:xfrm>
            <a:off x="304920" y="285120"/>
            <a:ext cx="853416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Is it a Physical or Chemical Change?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47" name="TextShape 2"/>
          <p:cNvSpPr txBox="1"/>
          <p:nvPr/>
        </p:nvSpPr>
        <p:spPr>
          <a:xfrm>
            <a:off x="685800" y="1621080"/>
            <a:ext cx="7772400" cy="4413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lnSpc>
                <a:spcPct val="100000"/>
              </a:lnSpc>
              <a:spcBef>
                <a:spcPts val="981"/>
              </a:spcBef>
              <a:spcAft>
                <a:spcPts val="283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a physical change results in a different form of the same substance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100000"/>
              </a:lnSpc>
              <a:spcBef>
                <a:spcPts val="882"/>
              </a:spcBef>
              <a:spcAft>
                <a:spcPts val="283"/>
              </a:spcAft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the kinds of molecules don’t change 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100000"/>
              </a:lnSpc>
              <a:spcBef>
                <a:spcPts val="981"/>
              </a:spcBef>
              <a:spcAft>
                <a:spcPts val="283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a chemical change results in one or more completely new substances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100000"/>
              </a:lnSpc>
              <a:spcBef>
                <a:spcPts val="882"/>
              </a:spcBef>
              <a:spcAft>
                <a:spcPts val="283"/>
              </a:spcAft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the new substances have different molecules than the original substances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100000"/>
              </a:lnSpc>
              <a:spcBef>
                <a:spcPts val="882"/>
              </a:spcBef>
              <a:spcAft>
                <a:spcPts val="283"/>
              </a:spcAft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you will observe different physical properties because the new substances have their own physical properties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532" dur="indefinite" restart="never" nodeType="tmRoot">
          <p:childTnLst>
            <p:seq>
              <p:cTn id="533" dur="indefinite" nodeType="mainSeq">
                <p:childTnLst>
                  <p:par>
                    <p:cTn id="534" fill="hold">
                      <p:stCondLst>
                        <p:cond delay="indefinite"/>
                      </p:stCondLst>
                      <p:childTnLst>
                        <p:par>
                          <p:cTn id="535" fill="hold">
                            <p:stCondLst>
                              <p:cond delay="0"/>
                            </p:stCondLst>
                            <p:childTnLst>
                              <p:par>
                                <p:cTn id="53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38" dur="500"/>
                                        <p:tgtEl>
                                          <p:spTgt spid="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9" fill="hold">
                      <p:stCondLst>
                        <p:cond delay="indefinite"/>
                      </p:stCondLst>
                      <p:childTnLst>
                        <p:par>
                          <p:cTn id="540" fill="hold">
                            <p:stCondLst>
                              <p:cond delay="0"/>
                            </p:stCondLst>
                            <p:childTnLst>
                              <p:par>
                                <p:cTn id="54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43" dur="500"/>
                                        <p:tgtEl>
                                          <p:spTgt spid="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4" fill="hold">
                      <p:stCondLst>
                        <p:cond delay="indefinite"/>
                      </p:stCondLst>
                      <p:childTnLst>
                        <p:par>
                          <p:cTn id="545" fill="hold">
                            <p:stCondLst>
                              <p:cond delay="0"/>
                            </p:stCondLst>
                            <p:childTnLst>
                              <p:par>
                                <p:cTn id="54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48" dur="500"/>
                                        <p:tgtEl>
                                          <p:spTgt spid="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9" fill="hold">
                      <p:stCondLst>
                        <p:cond delay="indefinite"/>
                      </p:stCondLst>
                      <p:childTnLst>
                        <p:par>
                          <p:cTn id="550" fill="hold">
                            <p:stCondLst>
                              <p:cond delay="0"/>
                            </p:stCondLst>
                            <p:childTnLst>
                              <p:par>
                                <p:cTn id="55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53" dur="500"/>
                                        <p:tgtEl>
                                          <p:spTgt spid="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4" fill="hold">
                      <p:stCondLst>
                        <p:cond delay="indefinite"/>
                      </p:stCondLst>
                      <p:childTnLst>
                        <p:par>
                          <p:cTn id="555" fill="hold">
                            <p:stCondLst>
                              <p:cond delay="0"/>
                            </p:stCondLst>
                            <p:childTnLst>
                              <p:par>
                                <p:cTn id="55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58" dur="500"/>
                                        <p:tgtEl>
                                          <p:spTgt spid="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TextShape 1"/>
          <p:cNvSpPr txBox="1"/>
          <p:nvPr/>
        </p:nvSpPr>
        <p:spPr>
          <a:xfrm>
            <a:off x="762120" y="228600"/>
            <a:ext cx="7772400" cy="99072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Phase Changes are Physical Changes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49" name="TextShape 2"/>
          <p:cNvSpPr txBox="1"/>
          <p:nvPr/>
        </p:nvSpPr>
        <p:spPr>
          <a:xfrm>
            <a:off x="262080" y="1752120"/>
            <a:ext cx="8686800" cy="441972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Boiling = liquid to gas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Melting = solid to liquid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750" spc="-1" strike="noStrike">
                <a:solidFill>
                  <a:srgbClr val="000000"/>
                </a:solidFill>
                <a:latin typeface="Times New Roman"/>
              </a:rPr>
              <a:t>Subliming = solid to gas</a:t>
            </a:r>
            <a:endParaRPr b="0" lang="en-US" sz="275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Condensing = gas to liquid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Freezing = liquid to solid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Deposition = gas to solid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state changes require heating or cooling the substance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evaporation is </a:t>
            </a:r>
            <a:r>
              <a:rPr b="1" i="1" lang="en-US" sz="2400" spc="-1" strike="noStrike">
                <a:solidFill>
                  <a:srgbClr val="000000"/>
                </a:solidFill>
                <a:latin typeface="Times New Roman"/>
              </a:rPr>
              <a:t>not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a simple phase change, it is a solution process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150" name="boiling%20water" descr=""/>
          <p:cNvPicPr/>
          <p:nvPr/>
        </p:nvPicPr>
        <p:blipFill>
          <a:blip r:embed="rId1"/>
          <a:stretch/>
        </p:blipFill>
        <p:spPr>
          <a:xfrm>
            <a:off x="5118120" y="1612800"/>
            <a:ext cx="3492360" cy="316872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  <p:timing>
    <p:tnLst>
      <p:par>
        <p:cTn id="559" dur="indefinite" restart="never" nodeType="tmRoot">
          <p:childTnLst>
            <p:seq>
              <p:cTn id="560" dur="indefinite" nodeType="mainSeq">
                <p:childTnLst>
                  <p:par>
                    <p:cTn id="561" fill="hold">
                      <p:stCondLst>
                        <p:cond delay="indefinite"/>
                      </p:stCondLst>
                      <p:childTnLst>
                        <p:par>
                          <p:cTn id="562" fill="hold">
                            <p:stCondLst>
                              <p:cond delay="0"/>
                            </p:stCondLst>
                            <p:childTnLst>
                              <p:par>
                                <p:cTn id="56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65" dur="500"/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6" fill="hold">
                      <p:stCondLst>
                        <p:cond delay="indefinite"/>
                      </p:stCondLst>
                      <p:childTnLst>
                        <p:par>
                          <p:cTn id="567" fill="hold">
                            <p:stCondLst>
                              <p:cond delay="0"/>
                            </p:stCondLst>
                            <p:childTnLst>
                              <p:par>
                                <p:cTn id="56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70" dur="500"/>
                                        <p:tgtEl>
                                          <p:spTgt spid="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1" fill="hold">
                      <p:stCondLst>
                        <p:cond delay="indefinite"/>
                      </p:stCondLst>
                      <p:childTnLst>
                        <p:par>
                          <p:cTn id="572" fill="hold">
                            <p:stCondLst>
                              <p:cond delay="0"/>
                            </p:stCondLst>
                            <p:childTnLst>
                              <p:par>
                                <p:cTn id="573" nodeType="click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75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76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7" fill="hold">
                      <p:stCondLst>
                        <p:cond delay="indefinite"/>
                      </p:stCondLst>
                      <p:childTnLst>
                        <p:par>
                          <p:cTn id="578" fill="hold">
                            <p:stCondLst>
                              <p:cond delay="0"/>
                            </p:stCondLst>
                            <p:childTnLst>
                              <p:par>
                                <p:cTn id="57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81" dur="500"/>
                                        <p:tgtEl>
                                          <p:spTgt spid="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2" fill="hold">
                      <p:stCondLst>
                        <p:cond delay="indefinite"/>
                      </p:stCondLst>
                      <p:childTnLst>
                        <p:par>
                          <p:cTn id="583" fill="hold">
                            <p:stCondLst>
                              <p:cond delay="0"/>
                            </p:stCondLst>
                            <p:childTnLst>
                              <p:par>
                                <p:cTn id="58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86" dur="500"/>
                                        <p:tgtEl>
                                          <p:spTgt spid="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7" fill="hold">
                      <p:stCondLst>
                        <p:cond delay="indefinite"/>
                      </p:stCondLst>
                      <p:childTnLst>
                        <p:par>
                          <p:cTn id="588" fill="hold">
                            <p:stCondLst>
                              <p:cond delay="0"/>
                            </p:stCondLst>
                            <p:childTnLst>
                              <p:par>
                                <p:cTn id="58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91" dur="500"/>
                                        <p:tgtEl>
                                          <p:spTgt spid="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2" fill="hold">
                      <p:stCondLst>
                        <p:cond delay="indefinite"/>
                      </p:stCondLst>
                      <p:childTnLst>
                        <p:par>
                          <p:cTn id="593" fill="hold">
                            <p:stCondLst>
                              <p:cond delay="0"/>
                            </p:stCondLst>
                            <p:childTnLst>
                              <p:par>
                                <p:cTn id="59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96" dur="500"/>
                                        <p:tgtEl>
                                          <p:spTgt spid="1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7" fill="hold">
                      <p:stCondLst>
                        <p:cond delay="indefinite"/>
                      </p:stCondLst>
                      <p:childTnLst>
                        <p:par>
                          <p:cTn id="598" fill="hold">
                            <p:stCondLst>
                              <p:cond delay="0"/>
                            </p:stCondLst>
                            <p:childTnLst>
                              <p:par>
                                <p:cTn id="59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01" dur="500"/>
                                        <p:tgtEl>
                                          <p:spTgt spid="1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2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04" dur="500"/>
                                        <p:tgtEl>
                                          <p:spTgt spid="1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TextShape 1"/>
          <p:cNvSpPr txBox="1"/>
          <p:nvPr/>
        </p:nvSpPr>
        <p:spPr>
          <a:xfrm>
            <a:off x="685800" y="2016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Separation of Mixtures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52" name="TextShape 2"/>
          <p:cNvSpPr txBox="1"/>
          <p:nvPr/>
        </p:nvSpPr>
        <p:spPr>
          <a:xfrm>
            <a:off x="685800" y="966960"/>
            <a:ext cx="7772400" cy="167616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Separate mixtures based on different physical properties of the components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Physical change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grpSp>
        <p:nvGrpSpPr>
          <p:cNvPr id="153" name="Group 3"/>
          <p:cNvGrpSpPr/>
          <p:nvPr/>
        </p:nvGrpSpPr>
        <p:grpSpPr>
          <a:xfrm>
            <a:off x="990720" y="2550600"/>
            <a:ext cx="7238880" cy="3763800"/>
            <a:chOff x="990720" y="2550600"/>
            <a:chExt cx="7238880" cy="3763800"/>
          </a:xfrm>
        </p:grpSpPr>
        <p:sp>
          <p:nvSpPr>
            <p:cNvPr id="154" name="CustomShape 4"/>
            <p:cNvSpPr/>
            <p:nvPr/>
          </p:nvSpPr>
          <p:spPr>
            <a:xfrm>
              <a:off x="5562720" y="5369760"/>
              <a:ext cx="2666880" cy="84816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6800" bIns="46800">
              <a:normAutofit fontScale="88000"/>
            </a:bodyPr>
            <a:p>
              <a:pPr algn="ctr">
                <a:spcBef>
                  <a:spcPts val="598"/>
                </a:spcBef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Centrifugation &amp;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  <a:p>
              <a:pPr algn="ctr">
                <a:spcBef>
                  <a:spcPts val="598"/>
                </a:spcBef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Decanting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155" name="CustomShape 5"/>
            <p:cNvSpPr/>
            <p:nvPr/>
          </p:nvSpPr>
          <p:spPr>
            <a:xfrm>
              <a:off x="990720" y="5369760"/>
              <a:ext cx="4572000" cy="60984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6800" bIns="46800">
              <a:normAutofit/>
            </a:bodyPr>
            <a:p>
              <a:pPr algn="ctr">
                <a:spcBef>
                  <a:spcPts val="598"/>
                </a:spcBef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Density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156" name="CustomShape 6"/>
            <p:cNvSpPr/>
            <p:nvPr/>
          </p:nvSpPr>
          <p:spPr>
            <a:xfrm>
              <a:off x="5562720" y="4836600"/>
              <a:ext cx="2666880" cy="6094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6800" bIns="46800">
              <a:normAutofit/>
            </a:bodyPr>
            <a:p>
              <a:pPr algn="ctr">
                <a:spcBef>
                  <a:spcPts val="598"/>
                </a:spcBef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Evaporation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157" name="CustomShape 7"/>
            <p:cNvSpPr/>
            <p:nvPr/>
          </p:nvSpPr>
          <p:spPr>
            <a:xfrm>
              <a:off x="990720" y="4836600"/>
              <a:ext cx="4572000" cy="6094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6800" bIns="46800">
              <a:normAutofit/>
            </a:bodyPr>
            <a:p>
              <a:pPr algn="ctr">
                <a:spcBef>
                  <a:spcPts val="598"/>
                </a:spcBef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Volatility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158" name="CustomShape 8"/>
            <p:cNvSpPr/>
            <p:nvPr/>
          </p:nvSpPr>
          <p:spPr>
            <a:xfrm>
              <a:off x="990720" y="4303080"/>
              <a:ext cx="4572000" cy="45720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6800" bIns="46800">
              <a:normAutofit fontScale="97000"/>
            </a:bodyPr>
            <a:p>
              <a:pPr algn="ctr">
                <a:spcBef>
                  <a:spcPts val="598"/>
                </a:spcBef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Adherence to a Surface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159" name="CustomShape 9"/>
            <p:cNvSpPr/>
            <p:nvPr/>
          </p:nvSpPr>
          <p:spPr>
            <a:xfrm>
              <a:off x="5562720" y="3769560"/>
              <a:ext cx="2666880" cy="5335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6800" bIns="46800">
              <a:normAutofit/>
            </a:bodyPr>
            <a:p>
              <a:pPr algn="ctr">
                <a:spcBef>
                  <a:spcPts val="598"/>
                </a:spcBef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Filtration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160" name="CustomShape 10"/>
            <p:cNvSpPr/>
            <p:nvPr/>
          </p:nvSpPr>
          <p:spPr>
            <a:xfrm>
              <a:off x="990720" y="3769560"/>
              <a:ext cx="4572000" cy="5335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6800" bIns="46800">
              <a:normAutofit/>
            </a:bodyPr>
            <a:p>
              <a:pPr algn="ctr">
                <a:spcBef>
                  <a:spcPts val="598"/>
                </a:spcBef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State of Matter (solid/liquid/gas)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161" name="CustomShape 11"/>
            <p:cNvSpPr/>
            <p:nvPr/>
          </p:nvSpPr>
          <p:spPr>
            <a:xfrm>
              <a:off x="5562720" y="3160080"/>
              <a:ext cx="2666880" cy="45720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6800" bIns="46800">
              <a:normAutofit fontScale="97000"/>
            </a:bodyPr>
            <a:p>
              <a:pPr algn="ctr">
                <a:spcBef>
                  <a:spcPts val="598"/>
                </a:spcBef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Distillation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162" name="CustomShape 12"/>
            <p:cNvSpPr/>
            <p:nvPr/>
          </p:nvSpPr>
          <p:spPr>
            <a:xfrm>
              <a:off x="990720" y="3160080"/>
              <a:ext cx="4572000" cy="45720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6800" bIns="46800">
              <a:normAutofit fontScale="97000"/>
            </a:bodyPr>
            <a:p>
              <a:pPr algn="ctr">
                <a:spcBef>
                  <a:spcPts val="598"/>
                </a:spcBef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Boiling Point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163" name="CustomShape 13"/>
            <p:cNvSpPr/>
            <p:nvPr/>
          </p:nvSpPr>
          <p:spPr>
            <a:xfrm>
              <a:off x="5562720" y="2550600"/>
              <a:ext cx="2666880" cy="45720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6800" bIns="46800">
              <a:normAutofit fontScale="97000"/>
            </a:bodyPr>
            <a:p>
              <a:pPr algn="ctr">
                <a:spcBef>
                  <a:spcPts val="598"/>
                </a:spcBef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1" lang="en-US" sz="2400" spc="-1" strike="noStrike">
                  <a:solidFill>
                    <a:srgbClr val="000000"/>
                  </a:solidFill>
                  <a:latin typeface="Times New Roman"/>
                </a:rPr>
                <a:t>Technique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164" name="CustomShape 14"/>
            <p:cNvSpPr/>
            <p:nvPr/>
          </p:nvSpPr>
          <p:spPr>
            <a:xfrm>
              <a:off x="990720" y="2550600"/>
              <a:ext cx="4572000" cy="45720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6800" bIns="46800">
              <a:normAutofit fontScale="97000"/>
            </a:bodyPr>
            <a:p>
              <a:pPr algn="ctr">
                <a:spcBef>
                  <a:spcPts val="598"/>
                </a:spcBef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1" lang="en-US" sz="2400" spc="-1" strike="noStrike">
                  <a:solidFill>
                    <a:srgbClr val="000000"/>
                  </a:solidFill>
                  <a:latin typeface="Times New Roman"/>
                </a:rPr>
                <a:t>Different Physical Property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165" name="Line 15"/>
            <p:cNvSpPr/>
            <p:nvPr/>
          </p:nvSpPr>
          <p:spPr>
            <a:xfrm>
              <a:off x="990720" y="2550600"/>
              <a:ext cx="7238880" cy="0"/>
            </a:xfrm>
            <a:prstGeom prst="line">
              <a:avLst/>
            </a:prstGeom>
            <a:ln w="2844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66" name="Line 16"/>
            <p:cNvSpPr/>
            <p:nvPr/>
          </p:nvSpPr>
          <p:spPr>
            <a:xfrm>
              <a:off x="990720" y="3160080"/>
              <a:ext cx="7238880" cy="0"/>
            </a:xfrm>
            <a:prstGeom prst="line">
              <a:avLst/>
            </a:prstGeom>
            <a:ln w="5724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67" name="Line 17"/>
            <p:cNvSpPr/>
            <p:nvPr/>
          </p:nvSpPr>
          <p:spPr>
            <a:xfrm>
              <a:off x="990720" y="3693600"/>
              <a:ext cx="7238880" cy="0"/>
            </a:xfrm>
            <a:prstGeom prst="line">
              <a:avLst/>
            </a:prstGeom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68" name="Line 18"/>
            <p:cNvSpPr/>
            <p:nvPr/>
          </p:nvSpPr>
          <p:spPr>
            <a:xfrm>
              <a:off x="990720" y="4303080"/>
              <a:ext cx="7238880" cy="0"/>
            </a:xfrm>
            <a:prstGeom prst="line">
              <a:avLst/>
            </a:prstGeom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69" name="Line 19"/>
            <p:cNvSpPr/>
            <p:nvPr/>
          </p:nvSpPr>
          <p:spPr>
            <a:xfrm>
              <a:off x="990720" y="4836600"/>
              <a:ext cx="7238880" cy="0"/>
            </a:xfrm>
            <a:prstGeom prst="line">
              <a:avLst/>
            </a:prstGeom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70" name="Line 20"/>
            <p:cNvSpPr/>
            <p:nvPr/>
          </p:nvSpPr>
          <p:spPr>
            <a:xfrm>
              <a:off x="990720" y="6284160"/>
              <a:ext cx="7238880" cy="0"/>
            </a:xfrm>
            <a:prstGeom prst="line">
              <a:avLst/>
            </a:prstGeom>
            <a:ln cap="sq" w="2844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71" name="Line 21"/>
            <p:cNvSpPr/>
            <p:nvPr/>
          </p:nvSpPr>
          <p:spPr>
            <a:xfrm>
              <a:off x="990720" y="2550600"/>
              <a:ext cx="0" cy="609480"/>
            </a:xfrm>
            <a:prstGeom prst="line">
              <a:avLst/>
            </a:prstGeom>
            <a:ln w="2844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72" name="Line 22"/>
            <p:cNvSpPr/>
            <p:nvPr/>
          </p:nvSpPr>
          <p:spPr>
            <a:xfrm>
              <a:off x="5562720" y="2550600"/>
              <a:ext cx="0" cy="3733560"/>
            </a:xfrm>
            <a:prstGeom prst="line">
              <a:avLst/>
            </a:prstGeom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73" name="Line 23"/>
            <p:cNvSpPr/>
            <p:nvPr/>
          </p:nvSpPr>
          <p:spPr>
            <a:xfrm>
              <a:off x="8229600" y="2550600"/>
              <a:ext cx="0" cy="609480"/>
            </a:xfrm>
            <a:prstGeom prst="line">
              <a:avLst/>
            </a:prstGeom>
            <a:ln w="2844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74" name="Line 24"/>
            <p:cNvSpPr/>
            <p:nvPr/>
          </p:nvSpPr>
          <p:spPr>
            <a:xfrm>
              <a:off x="990720" y="3160080"/>
              <a:ext cx="0" cy="3124080"/>
            </a:xfrm>
            <a:prstGeom prst="line">
              <a:avLst/>
            </a:prstGeom>
            <a:ln cap="sq" w="2844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75" name="Line 25"/>
            <p:cNvSpPr/>
            <p:nvPr/>
          </p:nvSpPr>
          <p:spPr>
            <a:xfrm>
              <a:off x="8229600" y="2931480"/>
              <a:ext cx="0" cy="3382920"/>
            </a:xfrm>
            <a:prstGeom prst="line">
              <a:avLst/>
            </a:prstGeom>
            <a:ln cap="sq" w="2844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76" name="Line 26"/>
            <p:cNvSpPr/>
            <p:nvPr/>
          </p:nvSpPr>
          <p:spPr>
            <a:xfrm>
              <a:off x="990720" y="5369760"/>
              <a:ext cx="7238880" cy="0"/>
            </a:xfrm>
            <a:prstGeom prst="line">
              <a:avLst/>
            </a:prstGeom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177" name="TextShape 27"/>
          <p:cNvSpPr txBox="1"/>
          <p:nvPr/>
        </p:nvSpPr>
        <p:spPr>
          <a:xfrm>
            <a:off x="5821920" y="4336560"/>
            <a:ext cx="2248920" cy="4561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Chromatography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605" dur="indefinite" restart="never" nodeType="tmRoot">
          <p:childTnLst>
            <p:seq>
              <p:cTn id="606" dur="indefinite" nodeType="mainSeq">
                <p:childTnLst>
                  <p:par>
                    <p:cTn id="607" fill="hold">
                      <p:stCondLst>
                        <p:cond delay="indefinite"/>
                      </p:stCondLst>
                      <p:childTnLst>
                        <p:par>
                          <p:cTn id="608" fill="hold">
                            <p:stCondLst>
                              <p:cond delay="0"/>
                            </p:stCondLst>
                            <p:childTnLst>
                              <p:par>
                                <p:cTn id="60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11" dur="500"/>
                                        <p:tgtEl>
                                          <p:spTgt spid="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2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14" dur="500"/>
                                        <p:tgtEl>
                                          <p:spTgt spid="1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5" fill="hold">
                      <p:stCondLst>
                        <p:cond delay="indefinite"/>
                      </p:stCondLst>
                      <p:childTnLst>
                        <p:par>
                          <p:cTn id="616" fill="hold">
                            <p:stCondLst>
                              <p:cond delay="0"/>
                            </p:stCondLst>
                            <p:childTnLst>
                              <p:par>
                                <p:cTn id="61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19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20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1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23" dur="500" fill="hold"/>
                                        <p:tgtEl>
                                          <p:spTgt spid="1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24" dur="500" fill="hold"/>
                                        <p:tgtEl>
                                          <p:spTgt spid="1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TextShape 1"/>
          <p:cNvSpPr txBox="1"/>
          <p:nvPr/>
        </p:nvSpPr>
        <p:spPr>
          <a:xfrm>
            <a:off x="685800" y="8424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Distillation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pic>
        <p:nvPicPr>
          <p:cNvPr id="179" name="distillation" descr=""/>
          <p:cNvPicPr/>
          <p:nvPr/>
        </p:nvPicPr>
        <p:blipFill>
          <a:blip r:embed="rId1"/>
          <a:stretch/>
        </p:blipFill>
        <p:spPr>
          <a:xfrm>
            <a:off x="1295280" y="1066680"/>
            <a:ext cx="6553440" cy="561672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TextShape 1"/>
          <p:cNvSpPr txBox="1"/>
          <p:nvPr/>
        </p:nvSpPr>
        <p:spPr>
          <a:xfrm>
            <a:off x="762120" y="4824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Filtration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pic>
        <p:nvPicPr>
          <p:cNvPr id="181" name="filtering" descr=""/>
          <p:cNvPicPr/>
          <p:nvPr/>
        </p:nvPicPr>
        <p:blipFill>
          <a:blip r:embed="rId1"/>
          <a:stretch/>
        </p:blipFill>
        <p:spPr>
          <a:xfrm>
            <a:off x="3276720" y="1066680"/>
            <a:ext cx="2633400" cy="510552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TextShape 1"/>
          <p:cNvSpPr txBox="1"/>
          <p:nvPr/>
        </p:nvSpPr>
        <p:spPr>
          <a:xfrm>
            <a:off x="685800" y="13284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Law of Conservation of Mass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83" name="TextShape 2"/>
          <p:cNvSpPr txBox="1"/>
          <p:nvPr/>
        </p:nvSpPr>
        <p:spPr>
          <a:xfrm>
            <a:off x="533160" y="1599840"/>
            <a:ext cx="4800600" cy="48006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Antoine Lavoisier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“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Matter is neither created nor destroyed in a chemical reaction”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the total amount of matter present before a chemical reaction is always the same as the total amount after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the total mass of all the reactants is equal to the total mass of all the products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184" name="Lavoisier" descr=""/>
          <p:cNvPicPr/>
          <p:nvPr/>
        </p:nvPicPr>
        <p:blipFill>
          <a:blip r:embed="rId1"/>
          <a:stretch/>
        </p:blipFill>
        <p:spPr>
          <a:xfrm>
            <a:off x="5486400" y="1905120"/>
            <a:ext cx="3365640" cy="365112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  <p:timing>
    <p:tnLst>
      <p:par>
        <p:cTn id="625" dur="indefinite" restart="never" nodeType="tmRoot">
          <p:childTnLst>
            <p:seq>
              <p:cTn id="626" dur="indefinite" nodeType="mainSeq">
                <p:childTnLst>
                  <p:par>
                    <p:cTn id="627" fill="hold">
                      <p:stCondLst>
                        <p:cond delay="indefinite"/>
                      </p:stCondLst>
                      <p:childTnLst>
                        <p:par>
                          <p:cTn id="628" fill="hold">
                            <p:stCondLst>
                              <p:cond delay="0"/>
                            </p:stCondLst>
                            <p:childTnLst>
                              <p:par>
                                <p:cTn id="62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31" dur="500"/>
                                        <p:tgtEl>
                                          <p:spTgt spid="1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2" nodeType="with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34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35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6" fill="hold">
                      <p:stCondLst>
                        <p:cond delay="indefinite"/>
                      </p:stCondLst>
                      <p:childTnLst>
                        <p:par>
                          <p:cTn id="637" fill="hold">
                            <p:stCondLst>
                              <p:cond delay="0"/>
                            </p:stCondLst>
                            <p:childTnLst>
                              <p:par>
                                <p:cTn id="63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40" dur="500"/>
                                        <p:tgtEl>
                                          <p:spTgt spid="1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1" fill="hold">
                      <p:stCondLst>
                        <p:cond delay="indefinite"/>
                      </p:stCondLst>
                      <p:childTnLst>
                        <p:par>
                          <p:cTn id="642" fill="hold">
                            <p:stCondLst>
                              <p:cond delay="0"/>
                            </p:stCondLst>
                            <p:childTnLst>
                              <p:par>
                                <p:cTn id="64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45" dur="500"/>
                                        <p:tgtEl>
                                          <p:spTgt spid="1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6" fill="hold">
                      <p:stCondLst>
                        <p:cond delay="indefinite"/>
                      </p:stCondLst>
                      <p:childTnLst>
                        <p:par>
                          <p:cTn id="647" fill="hold">
                            <p:stCondLst>
                              <p:cond delay="0"/>
                            </p:stCondLst>
                            <p:childTnLst>
                              <p:par>
                                <p:cTn id="64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50" dur="500"/>
                                        <p:tgtEl>
                                          <p:spTgt spid="1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TextShape 1"/>
          <p:cNvSpPr txBox="1"/>
          <p:nvPr/>
        </p:nvSpPr>
        <p:spPr>
          <a:xfrm>
            <a:off x="685800" y="925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Conservation of Mass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86" name="TextShape 2"/>
          <p:cNvSpPr txBox="1"/>
          <p:nvPr/>
        </p:nvSpPr>
        <p:spPr>
          <a:xfrm>
            <a:off x="380880" y="1155600"/>
            <a:ext cx="5928480" cy="40564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59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Total amount of matter remains constant in a chemical reaction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58 grams of butane burns in 208 grams of oxygen to form 176 grams of carbon dioxide and 90 grams of water.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  </a:t>
            </a: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  </a:t>
            </a:r>
            <a:r>
              <a:rPr b="0" lang="en-US" sz="2200" spc="-1" strike="noStrike">
                <a:solidFill>
                  <a:srgbClr val="ff0000"/>
                </a:solidFill>
                <a:latin typeface="Times New Roman"/>
              </a:rPr>
              <a:t>butane + oxygen </a:t>
            </a:r>
            <a:r>
              <a:rPr b="0" lang="en-US" sz="2200" spc="-1" strike="noStrike">
                <a:solidFill>
                  <a:srgbClr val="ff0000"/>
                </a:solidFill>
                <a:latin typeface="Symbol"/>
                <a:ea typeface="Symbol"/>
              </a:rPr>
              <a:t></a:t>
            </a:r>
            <a:r>
              <a:rPr b="0" lang="en-US" sz="2200" spc="-1" strike="noStrike">
                <a:solidFill>
                  <a:srgbClr val="ff0000"/>
                </a:solidFill>
                <a:latin typeface="Times New Roman"/>
              </a:rPr>
              <a:t> carbon dioxide + water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200" spc="-1" strike="noStrike">
                <a:solidFill>
                  <a:srgbClr val="ff0000"/>
                </a:solidFill>
                <a:latin typeface="Times New Roman"/>
              </a:rPr>
              <a:t>   </a:t>
            </a:r>
            <a:r>
              <a:rPr b="0" lang="en-US" sz="2200" spc="-1" strike="noStrike">
                <a:solidFill>
                  <a:srgbClr val="ff0000"/>
                </a:solidFill>
                <a:latin typeface="Times New Roman"/>
              </a:rPr>
              <a:t>58 grams + 208 grams </a:t>
            </a:r>
            <a:r>
              <a:rPr b="0" lang="en-US" sz="2200" spc="-1" strike="noStrike">
                <a:solidFill>
                  <a:srgbClr val="ff0000"/>
                </a:solidFill>
                <a:latin typeface="Symbol"/>
                <a:ea typeface="Symbol"/>
              </a:rPr>
              <a:t></a:t>
            </a:r>
            <a:r>
              <a:rPr b="0" lang="en-US" sz="2200" spc="-1" strike="noStrike">
                <a:solidFill>
                  <a:srgbClr val="ff0000"/>
                </a:solidFill>
                <a:latin typeface="Times New Roman"/>
              </a:rPr>
              <a:t> 176 grams + 90 grams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200" spc="-1" strike="noStrike">
                <a:solidFill>
                  <a:srgbClr val="ff0000"/>
                </a:solidFill>
                <a:latin typeface="Times New Roman"/>
              </a:rPr>
              <a:t>	</a:t>
            </a:r>
            <a:r>
              <a:rPr b="0" lang="en-US" sz="2200" spc="-1" strike="noStrike">
                <a:solidFill>
                  <a:srgbClr val="ff0000"/>
                </a:solidFill>
                <a:latin typeface="Times New Roman"/>
              </a:rPr>
              <a:t>        </a:t>
            </a:r>
            <a:r>
              <a:rPr b="0" lang="en-US" sz="2200" spc="-1" strike="noStrike">
                <a:solidFill>
                  <a:srgbClr val="ff0000"/>
                </a:solidFill>
                <a:latin typeface="Times New Roman"/>
              </a:rPr>
              <a:t>266 grams          =         266 grams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187" name="lighter%20-%20butane%20burning" descr=""/>
          <p:cNvPicPr/>
          <p:nvPr/>
        </p:nvPicPr>
        <p:blipFill>
          <a:blip r:embed="rId1"/>
          <a:stretch/>
        </p:blipFill>
        <p:spPr>
          <a:xfrm>
            <a:off x="6236280" y="1371600"/>
            <a:ext cx="2700720" cy="457200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  <p:timing>
    <p:tnLst>
      <p:par>
        <p:cTn id="651" dur="indefinite" restart="never" nodeType="tmRoot">
          <p:childTnLst>
            <p:seq>
              <p:cTn id="652" dur="indefinite" nodeType="mainSeq">
                <p:childTnLst>
                  <p:par>
                    <p:cTn id="653" fill="hold">
                      <p:stCondLst>
                        <p:cond delay="indefinite"/>
                      </p:stCondLst>
                      <p:childTnLst>
                        <p:par>
                          <p:cTn id="654" fill="hold">
                            <p:stCondLst>
                              <p:cond delay="0"/>
                            </p:stCondLst>
                            <p:childTnLst>
                              <p:par>
                                <p:cTn id="65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57" dur="500"/>
                                        <p:tgtEl>
                                          <p:spTgt spid="1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8" nodeType="with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60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61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2" fill="hold">
                      <p:stCondLst>
                        <p:cond delay="indefinite"/>
                      </p:stCondLst>
                      <p:childTnLst>
                        <p:par>
                          <p:cTn id="663" fill="hold">
                            <p:stCondLst>
                              <p:cond delay="0"/>
                            </p:stCondLst>
                            <p:childTnLst>
                              <p:par>
                                <p:cTn id="66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66" dur="500"/>
                                        <p:tgtEl>
                                          <p:spTgt spid="1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7" fill="hold">
                      <p:stCondLst>
                        <p:cond delay="indefinite"/>
                      </p:stCondLst>
                      <p:childTnLst>
                        <p:par>
                          <p:cTn id="668" fill="hold">
                            <p:stCondLst>
                              <p:cond delay="0"/>
                            </p:stCondLst>
                            <p:childTnLst>
                              <p:par>
                                <p:cTn id="66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71" dur="500"/>
                                        <p:tgtEl>
                                          <p:spTgt spid="1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2" fill="hold">
                      <p:stCondLst>
                        <p:cond delay="indefinite"/>
                      </p:stCondLst>
                      <p:childTnLst>
                        <p:par>
                          <p:cTn id="673" fill="hold">
                            <p:stCondLst>
                              <p:cond delay="0"/>
                            </p:stCondLst>
                            <p:childTnLst>
                              <p:par>
                                <p:cTn id="67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76" dur="500"/>
                                        <p:tgtEl>
                                          <p:spTgt spid="1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7" fill="hold">
                      <p:stCondLst>
                        <p:cond delay="indefinite"/>
                      </p:stCondLst>
                      <p:childTnLst>
                        <p:par>
                          <p:cTn id="678" fill="hold">
                            <p:stCondLst>
                              <p:cond delay="0"/>
                            </p:stCondLst>
                            <p:childTnLst>
                              <p:par>
                                <p:cTn id="67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81" dur="500"/>
                                        <p:tgtEl>
                                          <p:spTgt spid="1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TextShape 1"/>
          <p:cNvSpPr txBox="1"/>
          <p:nvPr/>
        </p:nvSpPr>
        <p:spPr>
          <a:xfrm>
            <a:off x="685800" y="2709000"/>
            <a:ext cx="7772400" cy="119124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7200" spc="-1" strike="noStrike">
                <a:solidFill>
                  <a:srgbClr val="9900ff"/>
                </a:solidFill>
                <a:latin typeface="Times New Roman"/>
              </a:rPr>
              <a:t>Energy</a:t>
            </a:r>
            <a:endParaRPr b="0" lang="en-US" sz="7200" spc="-1" strike="noStrike">
              <a:solidFill>
                <a:srgbClr val="9900ff"/>
              </a:solidFill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TextShape 1"/>
          <p:cNvSpPr txBox="1"/>
          <p:nvPr/>
        </p:nvSpPr>
        <p:spPr>
          <a:xfrm>
            <a:off x="685800" y="177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Energy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90" name="TextShape 2"/>
          <p:cNvSpPr txBox="1"/>
          <p:nvPr/>
        </p:nvSpPr>
        <p:spPr>
          <a:xfrm>
            <a:off x="228600" y="1676520"/>
            <a:ext cx="8686800" cy="4419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We have observed something that has neither mass or volume, </a:t>
            </a:r>
            <a:r>
              <a:rPr b="1" lang="en-US" sz="3200" spc="-1" strike="noStrike">
                <a:solidFill>
                  <a:srgbClr val="000000"/>
                </a:solidFill>
                <a:latin typeface="Times New Roman"/>
              </a:rPr>
              <a:t>Energy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Energy is anything that has the capacity to do work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even though Chemistry is the study of matter, matter is effected by energy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it can cause physical and/or chemical changes in matter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682" dur="indefinite" restart="never" nodeType="tmRoot">
          <p:childTnLst>
            <p:seq>
              <p:cTn id="683" dur="indefinite" nodeType="mainSeq">
                <p:childTnLst>
                  <p:par>
                    <p:cTn id="684" fill="hold">
                      <p:stCondLst>
                        <p:cond delay="indefinite"/>
                      </p:stCondLst>
                      <p:childTnLst>
                        <p:par>
                          <p:cTn id="685" fill="hold">
                            <p:stCondLst>
                              <p:cond delay="0"/>
                            </p:stCondLst>
                            <p:childTnLst>
                              <p:par>
                                <p:cTn id="68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88" dur="500"/>
                                        <p:tgtEl>
                                          <p:spTgt spid="1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9" fill="hold">
                      <p:stCondLst>
                        <p:cond delay="indefinite"/>
                      </p:stCondLst>
                      <p:childTnLst>
                        <p:par>
                          <p:cTn id="690" fill="hold">
                            <p:stCondLst>
                              <p:cond delay="0"/>
                            </p:stCondLst>
                            <p:childTnLst>
                              <p:par>
                                <p:cTn id="69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93" dur="500"/>
                                        <p:tgtEl>
                                          <p:spTgt spid="1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4" fill="hold">
                      <p:stCondLst>
                        <p:cond delay="indefinite"/>
                      </p:stCondLst>
                      <p:childTnLst>
                        <p:par>
                          <p:cTn id="695" fill="hold">
                            <p:stCondLst>
                              <p:cond delay="0"/>
                            </p:stCondLst>
                            <p:childTnLst>
                              <p:par>
                                <p:cTn id="69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98" dur="500"/>
                                        <p:tgtEl>
                                          <p:spTgt spid="1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9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01" dur="500"/>
                                        <p:tgtEl>
                                          <p:spTgt spid="1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TextShape 1"/>
          <p:cNvSpPr txBox="1"/>
          <p:nvPr/>
        </p:nvSpPr>
        <p:spPr>
          <a:xfrm>
            <a:off x="685800" y="357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Law of Conservation of Energy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92" name="TextShape 2"/>
          <p:cNvSpPr txBox="1"/>
          <p:nvPr/>
        </p:nvSpPr>
        <p:spPr>
          <a:xfrm>
            <a:off x="380880" y="1729080"/>
            <a:ext cx="8382240" cy="4114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“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Energy can neither be created nor destroyed”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the total amount of energy in the universe is constant – there is no process that can increase or decrease that amount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however we can transfer energy from one place in the universe to another, and we can change its form 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702" dur="indefinite" restart="never" nodeType="tmRoot">
          <p:childTnLst>
            <p:seq>
              <p:cTn id="703" dur="indefinite" nodeType="mainSeq">
                <p:childTnLst>
                  <p:par>
                    <p:cTn id="704" fill="hold">
                      <p:stCondLst>
                        <p:cond delay="indefinite"/>
                      </p:stCondLst>
                      <p:childTnLst>
                        <p:par>
                          <p:cTn id="705" fill="hold">
                            <p:stCondLst>
                              <p:cond delay="0"/>
                            </p:stCondLst>
                            <p:childTnLst>
                              <p:par>
                                <p:cTn id="70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08" dur="500"/>
                                        <p:tgtEl>
                                          <p:spTgt spid="1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9" fill="hold">
                      <p:stCondLst>
                        <p:cond delay="indefinite"/>
                      </p:stCondLst>
                      <p:childTnLst>
                        <p:par>
                          <p:cTn id="710" fill="hold">
                            <p:stCondLst>
                              <p:cond delay="0"/>
                            </p:stCondLst>
                            <p:childTnLst>
                              <p:par>
                                <p:cTn id="71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13" dur="500"/>
                                        <p:tgtEl>
                                          <p:spTgt spid="1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4" fill="hold">
                      <p:stCondLst>
                        <p:cond delay="indefinite"/>
                      </p:stCondLst>
                      <p:childTnLst>
                        <p:par>
                          <p:cTn id="715" fill="hold">
                            <p:stCondLst>
                              <p:cond delay="0"/>
                            </p:stCondLst>
                            <p:childTnLst>
                              <p:par>
                                <p:cTn id="71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18" dur="500"/>
                                        <p:tgtEl>
                                          <p:spTgt spid="1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Shape 1"/>
          <p:cNvSpPr txBox="1"/>
          <p:nvPr/>
        </p:nvSpPr>
        <p:spPr>
          <a:xfrm>
            <a:off x="685800" y="285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What is Matter?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59" name="TextShape 2"/>
          <p:cNvSpPr txBox="1"/>
          <p:nvPr/>
        </p:nvSpPr>
        <p:spPr>
          <a:xfrm>
            <a:off x="304560" y="1599840"/>
            <a:ext cx="5105160" cy="441972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3200" spc="-1" strike="noStrike">
                <a:solidFill>
                  <a:srgbClr val="ff0000"/>
                </a:solidFill>
                <a:latin typeface="Times New Roman"/>
              </a:rPr>
              <a:t>Matter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is defined as anything that occupies space and has mass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Even though it appears to be smooth and continuous, matter is actually composed of a lot of tiny little pieces we call </a:t>
            </a:r>
            <a:r>
              <a:rPr b="1" lang="en-US" sz="3200" spc="-1" strike="noStrike">
                <a:solidFill>
                  <a:srgbClr val="ff0000"/>
                </a:solidFill>
                <a:latin typeface="Times New Roman"/>
              </a:rPr>
              <a:t>atoms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and </a:t>
            </a:r>
            <a:r>
              <a:rPr b="1" lang="en-US" sz="3200" spc="-1" strike="noStrike">
                <a:solidFill>
                  <a:srgbClr val="ff0000"/>
                </a:solidFill>
                <a:latin typeface="Times New Roman"/>
              </a:rPr>
              <a:t>molecules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60" name="aluminum%20can" descr=""/>
          <p:cNvPicPr/>
          <p:nvPr/>
        </p:nvPicPr>
        <p:blipFill>
          <a:blip r:embed="rId1"/>
          <a:stretch/>
        </p:blipFill>
        <p:spPr>
          <a:xfrm>
            <a:off x="5638680" y="1981080"/>
            <a:ext cx="3213360" cy="330840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  <p:timing>
    <p:tnLst>
      <p:par>
        <p:cTn id="17" dur="indefinite" restart="never" nodeType="tmRoot">
          <p:childTnLst>
            <p:seq>
              <p:cTn id="18" dur="indefinite" nodeType="mainSeq">
                <p:childTnLst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3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nodeType="with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2" dur="500"/>
                                        <p:tgtEl>
                                          <p:spTgt spid="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TextShape 1"/>
          <p:cNvSpPr txBox="1"/>
          <p:nvPr/>
        </p:nvSpPr>
        <p:spPr>
          <a:xfrm>
            <a:off x="685800" y="393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Matter Possesses Energy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94" name="TextShape 2"/>
          <p:cNvSpPr txBox="1"/>
          <p:nvPr/>
        </p:nvSpPr>
        <p:spPr>
          <a:xfrm>
            <a:off x="685800" y="1857960"/>
            <a:ext cx="7772400" cy="2361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when a piece of matter possesses energy, it can give some it to another object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all chemical and physical changes result in matter releasing or absorbing energy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719" dur="indefinite" restart="never" nodeType="tmRoot">
          <p:childTnLst>
            <p:seq>
              <p:cTn id="720" dur="indefinite" nodeType="mainSeq">
                <p:childTnLst>
                  <p:par>
                    <p:cTn id="721" fill="hold">
                      <p:stCondLst>
                        <p:cond delay="indefinite"/>
                      </p:stCondLst>
                      <p:childTnLst>
                        <p:par>
                          <p:cTn id="722" fill="hold">
                            <p:stCondLst>
                              <p:cond delay="0"/>
                            </p:stCondLst>
                            <p:childTnLst>
                              <p:par>
                                <p:cTn id="72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25" dur="500"/>
                                        <p:tgtEl>
                                          <p:spTgt spid="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6" fill="hold">
                      <p:stCondLst>
                        <p:cond delay="indefinite"/>
                      </p:stCondLst>
                      <p:childTnLst>
                        <p:par>
                          <p:cTn id="727" fill="hold">
                            <p:stCondLst>
                              <p:cond delay="0"/>
                            </p:stCondLst>
                            <p:childTnLst>
                              <p:par>
                                <p:cTn id="72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30" dur="500"/>
                                        <p:tgtEl>
                                          <p:spTgt spid="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TextShape 1"/>
          <p:cNvSpPr txBox="1"/>
          <p:nvPr/>
        </p:nvSpPr>
        <p:spPr>
          <a:xfrm>
            <a:off x="685800" y="393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Kinds of Energy</a:t>
            </a:r>
            <a:br/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Kinetic and Potential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96" name="TextShape 2"/>
          <p:cNvSpPr txBox="1"/>
          <p:nvPr/>
        </p:nvSpPr>
        <p:spPr>
          <a:xfrm>
            <a:off x="304560" y="2057400"/>
            <a:ext cx="4724640" cy="373392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buClr>
                <a:srgbClr val="ff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3200" spc="-1" strike="noStrike">
                <a:solidFill>
                  <a:srgbClr val="ff0000"/>
                </a:solidFill>
                <a:latin typeface="Times New Roman"/>
              </a:rPr>
              <a:t>Kinetic Energy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is energy of motion, or energy that is being transferred from one object to another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buClr>
                <a:srgbClr val="ff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3200" spc="-1" strike="noStrike">
                <a:solidFill>
                  <a:srgbClr val="ff0000"/>
                </a:solidFill>
                <a:latin typeface="Times New Roman"/>
              </a:rPr>
              <a:t>Potential Energy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is energy that is stored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197" name="damn" descr=""/>
          <p:cNvPicPr/>
          <p:nvPr/>
        </p:nvPicPr>
        <p:blipFill>
          <a:blip r:embed="rId1"/>
          <a:stretch/>
        </p:blipFill>
        <p:spPr>
          <a:xfrm>
            <a:off x="4474080" y="2057400"/>
            <a:ext cx="4078440" cy="421200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  <p:timing>
    <p:tnLst>
      <p:par>
        <p:cTn id="731" dur="indefinite" restart="never" nodeType="tmRoot">
          <p:childTnLst>
            <p:seq>
              <p:cTn id="732" dur="indefinite" nodeType="mainSeq">
                <p:childTnLst>
                  <p:par>
                    <p:cTn id="733" fill="hold">
                      <p:stCondLst>
                        <p:cond delay="indefinite"/>
                      </p:stCondLst>
                      <p:childTnLst>
                        <p:par>
                          <p:cTn id="734" fill="hold">
                            <p:stCondLst>
                              <p:cond delay="0"/>
                            </p:stCondLst>
                            <p:childTnLst>
                              <p:par>
                                <p:cTn id="73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37" dur="500"/>
                                        <p:tgtEl>
                                          <p:spTgt spid="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8" nodeType="with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40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41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2" fill="hold">
                      <p:stCondLst>
                        <p:cond delay="indefinite"/>
                      </p:stCondLst>
                      <p:childTnLst>
                        <p:par>
                          <p:cTn id="743" fill="hold">
                            <p:stCondLst>
                              <p:cond delay="0"/>
                            </p:stCondLst>
                            <p:childTnLst>
                              <p:par>
                                <p:cTn id="74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46" dur="500"/>
                                        <p:tgtEl>
                                          <p:spTgt spid="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TextShape 1"/>
          <p:cNvSpPr txBox="1"/>
          <p:nvPr/>
        </p:nvSpPr>
        <p:spPr>
          <a:xfrm>
            <a:off x="685800" y="240840"/>
            <a:ext cx="7772400" cy="76212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Some Forms of Energy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99" name="TextShape 2"/>
          <p:cNvSpPr txBox="1"/>
          <p:nvPr/>
        </p:nvSpPr>
        <p:spPr>
          <a:xfrm>
            <a:off x="457200" y="1294920"/>
            <a:ext cx="8229600" cy="441972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 fontScale="80000"/>
          </a:bodyPr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Electrical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kinetic energy associated with the flow of electrical charge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Heat or Thermal Energy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kinetic energy associated with molecular motion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Light or Radiant Energy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kinetic energy associated with energy transitions in an atom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Nuclear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potential energy in the nucleus of atoms 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Chemical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potential energy in the attachment of atoms or because of their position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747" dur="indefinite" restart="never" nodeType="tmRoot">
          <p:childTnLst>
            <p:seq>
              <p:cTn id="748" dur="indefinite" nodeType="mainSeq">
                <p:childTnLst>
                  <p:par>
                    <p:cTn id="749" fill="hold">
                      <p:stCondLst>
                        <p:cond delay="indefinite"/>
                      </p:stCondLst>
                      <p:childTnLst>
                        <p:par>
                          <p:cTn id="750" fill="hold">
                            <p:stCondLst>
                              <p:cond delay="0"/>
                            </p:stCondLst>
                            <p:childTnLst>
                              <p:par>
                                <p:cTn id="75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53" dur="500"/>
                                        <p:tgtEl>
                                          <p:spTgt spid="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4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56" dur="500"/>
                                        <p:tgtEl>
                                          <p:spTgt spid="1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7" fill="hold">
                      <p:stCondLst>
                        <p:cond delay="indefinite"/>
                      </p:stCondLst>
                      <p:childTnLst>
                        <p:par>
                          <p:cTn id="758" fill="hold">
                            <p:stCondLst>
                              <p:cond delay="0"/>
                            </p:stCondLst>
                            <p:childTnLst>
                              <p:par>
                                <p:cTn id="75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61" dur="500"/>
                                        <p:tgtEl>
                                          <p:spTgt spid="1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2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64" dur="500"/>
                                        <p:tgtEl>
                                          <p:spTgt spid="1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5" fill="hold">
                      <p:stCondLst>
                        <p:cond delay="indefinite"/>
                      </p:stCondLst>
                      <p:childTnLst>
                        <p:par>
                          <p:cTn id="766" fill="hold">
                            <p:stCondLst>
                              <p:cond delay="0"/>
                            </p:stCondLst>
                            <p:childTnLst>
                              <p:par>
                                <p:cTn id="76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69" dur="500"/>
                                        <p:tgtEl>
                                          <p:spTgt spid="1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0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72" dur="500"/>
                                        <p:tgtEl>
                                          <p:spTgt spid="1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3" fill="hold">
                      <p:stCondLst>
                        <p:cond delay="indefinite"/>
                      </p:stCondLst>
                      <p:childTnLst>
                        <p:par>
                          <p:cTn id="774" fill="hold">
                            <p:stCondLst>
                              <p:cond delay="0"/>
                            </p:stCondLst>
                            <p:childTnLst>
                              <p:par>
                                <p:cTn id="77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77" dur="500"/>
                                        <p:tgtEl>
                                          <p:spTgt spid="1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8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80" dur="500"/>
                                        <p:tgtEl>
                                          <p:spTgt spid="1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1" fill="hold">
                      <p:stCondLst>
                        <p:cond delay="indefinite"/>
                      </p:stCondLst>
                      <p:childTnLst>
                        <p:par>
                          <p:cTn id="782" fill="hold">
                            <p:stCondLst>
                              <p:cond delay="0"/>
                            </p:stCondLst>
                            <p:childTnLst>
                              <p:par>
                                <p:cTn id="78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85" dur="500"/>
                                        <p:tgtEl>
                                          <p:spTgt spid="1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88" dur="500"/>
                                        <p:tgtEl>
                                          <p:spTgt spid="1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TextShape 1"/>
          <p:cNvSpPr txBox="1"/>
          <p:nvPr/>
        </p:nvSpPr>
        <p:spPr>
          <a:xfrm>
            <a:off x="685800" y="12024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Using Energy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201" name="TextShape 2"/>
          <p:cNvSpPr txBox="1"/>
          <p:nvPr/>
        </p:nvSpPr>
        <p:spPr>
          <a:xfrm>
            <a:off x="685800" y="1371240"/>
            <a:ext cx="7696080" cy="4724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we use energy to accomplish all kinds of processes, but according to the Law of Conservation of Energy we don’t really use it up!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when we use energy we are changing it from one form to another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for example, converting the chemical energy in gasoline into mechanical energy to make your car move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789" dur="indefinite" restart="never" nodeType="tmRoot">
          <p:childTnLst>
            <p:seq>
              <p:cTn id="790" dur="indefinite" nodeType="mainSeq">
                <p:childTnLst>
                  <p:par>
                    <p:cTn id="791" fill="hold">
                      <p:stCondLst>
                        <p:cond delay="indefinite"/>
                      </p:stCondLst>
                      <p:childTnLst>
                        <p:par>
                          <p:cTn id="792" fill="hold">
                            <p:stCondLst>
                              <p:cond delay="0"/>
                            </p:stCondLst>
                            <p:childTnLst>
                              <p:par>
                                <p:cTn id="79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95" dur="500"/>
                                        <p:tgtEl>
                                          <p:spTgt spid="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6" fill="hold">
                      <p:stCondLst>
                        <p:cond delay="indefinite"/>
                      </p:stCondLst>
                      <p:childTnLst>
                        <p:par>
                          <p:cTn id="797" fill="hold">
                            <p:stCondLst>
                              <p:cond delay="0"/>
                            </p:stCondLst>
                            <p:childTnLst>
                              <p:par>
                                <p:cTn id="79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00" dur="500"/>
                                        <p:tgtEl>
                                          <p:spTgt spid="2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1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03" dur="500"/>
                                        <p:tgtEl>
                                          <p:spTgt spid="2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TextShape 1"/>
          <p:cNvSpPr txBox="1"/>
          <p:nvPr/>
        </p:nvSpPr>
        <p:spPr>
          <a:xfrm>
            <a:off x="685800" y="1645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“</a:t>
            </a: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Losing” Energy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203" name="TextShape 2"/>
          <p:cNvSpPr txBox="1"/>
          <p:nvPr/>
        </p:nvSpPr>
        <p:spPr>
          <a:xfrm>
            <a:off x="228600" y="1371240"/>
            <a:ext cx="8686800" cy="4724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if a process was 100% efficient, we could theoretically get all the energy transformed into a useful form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but unfortunately we cannot get a 100% efficient process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the energy “lost” in the process is energy transformed into a form we cannot use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most of the energy in the combustion of gasoline is transformed into sound or heat energy that escapes into the air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804" dur="indefinite" restart="never" nodeType="tmRoot">
          <p:childTnLst>
            <p:seq>
              <p:cTn id="805" dur="indefinite" nodeType="mainSeq">
                <p:childTnLst>
                  <p:par>
                    <p:cTn id="806" fill="hold">
                      <p:stCondLst>
                        <p:cond delay="indefinite"/>
                      </p:stCondLst>
                      <p:childTnLst>
                        <p:par>
                          <p:cTn id="807" fill="hold">
                            <p:stCondLst>
                              <p:cond delay="0"/>
                            </p:stCondLst>
                            <p:childTnLst>
                              <p:par>
                                <p:cTn id="80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10" dur="500"/>
                                        <p:tgtEl>
                                          <p:spTgt spid="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1" fill="hold">
                      <p:stCondLst>
                        <p:cond delay="indefinite"/>
                      </p:stCondLst>
                      <p:childTnLst>
                        <p:par>
                          <p:cTn id="812" fill="hold">
                            <p:stCondLst>
                              <p:cond delay="0"/>
                            </p:stCondLst>
                            <p:childTnLst>
                              <p:par>
                                <p:cTn id="81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15" dur="500"/>
                                        <p:tgtEl>
                                          <p:spTgt spid="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6" fill="hold">
                      <p:stCondLst>
                        <p:cond delay="indefinite"/>
                      </p:stCondLst>
                      <p:childTnLst>
                        <p:par>
                          <p:cTn id="817" fill="hold">
                            <p:stCondLst>
                              <p:cond delay="0"/>
                            </p:stCondLst>
                            <p:childTnLst>
                              <p:par>
                                <p:cTn id="81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20" dur="500"/>
                                        <p:tgtEl>
                                          <p:spTgt spid="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1" fill="hold">
                      <p:stCondLst>
                        <p:cond delay="indefinite"/>
                      </p:stCondLst>
                      <p:childTnLst>
                        <p:par>
                          <p:cTn id="822" fill="hold">
                            <p:stCondLst>
                              <p:cond delay="0"/>
                            </p:stCondLst>
                            <p:childTnLst>
                              <p:par>
                                <p:cTn id="82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25" dur="500"/>
                                        <p:tgtEl>
                                          <p:spTgt spid="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TextShape 1"/>
          <p:cNvSpPr txBox="1"/>
          <p:nvPr/>
        </p:nvSpPr>
        <p:spPr>
          <a:xfrm>
            <a:off x="685800" y="1645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Units of Energy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205" name="TextShape 2"/>
          <p:cNvSpPr txBox="1"/>
          <p:nvPr/>
        </p:nvSpPr>
        <p:spPr>
          <a:xfrm>
            <a:off x="304920" y="1307520"/>
            <a:ext cx="8534160" cy="500184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 fontScale="55000"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3200" spc="-1" strike="noStrike">
                <a:solidFill>
                  <a:srgbClr val="000000"/>
                </a:solidFill>
                <a:latin typeface="Times New Roman"/>
              </a:rPr>
              <a:t>calorie (cal)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is the amount of energy needed to raise one gram of water by 1°C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3200" spc="-1" strike="noStrike">
                <a:solidFill>
                  <a:srgbClr val="000000"/>
                </a:solidFill>
                <a:latin typeface="Times New Roman"/>
              </a:rPr>
              <a:t>Calorie (Cal)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is 1,000 cal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1 Cal = 1000 cal = 1 kcal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Also called a food calorie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3200" spc="-1" strike="noStrike">
                <a:solidFill>
                  <a:srgbClr val="000000"/>
                </a:solidFill>
                <a:latin typeface="Times New Roman"/>
              </a:rPr>
              <a:t>Joule (J)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is equal to the amount of work done when a force of 1 newton displaces a mass through a distance of 1 meter in the direction of the force applied.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It is the standard SI unit for energy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3200" spc="-1" strike="noStrike">
                <a:solidFill>
                  <a:srgbClr val="000000"/>
                </a:solidFill>
                <a:latin typeface="Times New Roman"/>
              </a:rPr>
              <a:t>Kilowatt-hour (kWh)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is the energy delivered by 1000 Watts of power over one hour.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Typically used when dealing with large amounts of energy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826" dur="indefinite" restart="never" nodeType="tmRoot">
          <p:childTnLst>
            <p:seq>
              <p:cTn id="827" dur="indefinite" nodeType="mainSeq">
                <p:childTnLst>
                  <p:par>
                    <p:cTn id="828" fill="hold">
                      <p:stCondLst>
                        <p:cond delay="indefinite"/>
                      </p:stCondLst>
                      <p:childTnLst>
                        <p:par>
                          <p:cTn id="829" fill="hold">
                            <p:stCondLst>
                              <p:cond delay="0"/>
                            </p:stCondLst>
                            <p:childTnLst>
                              <p:par>
                                <p:cTn id="83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32" dur="500"/>
                                        <p:tgtEl>
                                          <p:spTgt spid="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3" fill="hold">
                      <p:stCondLst>
                        <p:cond delay="indefinite"/>
                      </p:stCondLst>
                      <p:childTnLst>
                        <p:par>
                          <p:cTn id="834" fill="hold">
                            <p:stCondLst>
                              <p:cond delay="0"/>
                            </p:stCondLst>
                            <p:childTnLst>
                              <p:par>
                                <p:cTn id="83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37" dur="500"/>
                                        <p:tgtEl>
                                          <p:spTgt spid="2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8" fill="hold">
                            <p:stCondLst>
                              <p:cond delay="500"/>
                            </p:stCondLst>
                            <p:childTnLst>
                              <p:par>
                                <p:cTn id="839" nodeType="after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41" dur="500"/>
                                        <p:tgtEl>
                                          <p:spTgt spid="2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2" fill="hold">
                            <p:stCondLst>
                              <p:cond delay="1000"/>
                            </p:stCondLst>
                            <p:childTnLst>
                              <p:par>
                                <p:cTn id="843" nodeType="after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45" dur="500"/>
                                        <p:tgtEl>
                                          <p:spTgt spid="2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6" fill="hold">
                            <p:stCondLst>
                              <p:cond delay="1500"/>
                            </p:stCondLst>
                            <p:childTnLst>
                              <p:par>
                                <p:cTn id="847" nodeType="after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49" dur="500"/>
                                        <p:tgtEl>
                                          <p:spTgt spid="2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0" fill="hold">
                      <p:stCondLst>
                        <p:cond delay="indefinite"/>
                      </p:stCondLst>
                      <p:childTnLst>
                        <p:par>
                          <p:cTn id="851" fill="hold">
                            <p:stCondLst>
                              <p:cond delay="0"/>
                            </p:stCondLst>
                            <p:childTnLst>
                              <p:par>
                                <p:cTn id="85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54" dur="500"/>
                                        <p:tgtEl>
                                          <p:spTgt spid="2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5" fill="hold">
                      <p:stCondLst>
                        <p:cond delay="indefinite"/>
                      </p:stCondLst>
                      <p:childTnLst>
                        <p:par>
                          <p:cTn id="856" fill="hold">
                            <p:stCondLst>
                              <p:cond delay="0"/>
                            </p:stCondLst>
                            <p:childTnLst>
                              <p:par>
                                <p:cTn id="85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59" dur="500"/>
                                        <p:tgtEl>
                                          <p:spTgt spid="2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0" fill="hold">
                      <p:stCondLst>
                        <p:cond delay="indefinite"/>
                      </p:stCondLst>
                      <p:childTnLst>
                        <p:par>
                          <p:cTn id="861" fill="hold">
                            <p:stCondLst>
                              <p:cond delay="0"/>
                            </p:stCondLst>
                            <p:childTnLst>
                              <p:par>
                                <p:cTn id="86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64" dur="500"/>
                                        <p:tgtEl>
                                          <p:spTgt spid="2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5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67" dur="500"/>
                                        <p:tgtEl>
                                          <p:spTgt spid="20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TextShape 1"/>
          <p:cNvSpPr txBox="1"/>
          <p:nvPr/>
        </p:nvSpPr>
        <p:spPr>
          <a:xfrm>
            <a:off x="685800" y="228564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4400" spc="-1" strike="noStrike">
                <a:solidFill>
                  <a:srgbClr val="9900ff"/>
                </a:solidFill>
                <a:latin typeface="Times New Roman"/>
              </a:rPr>
              <a:t>Example 3.5:</a:t>
            </a:r>
            <a:br/>
            <a:r>
              <a:rPr b="1" lang="en-US" sz="4400" spc="-1" strike="noStrike">
                <a:solidFill>
                  <a:srgbClr val="9900ff"/>
                </a:solidFill>
                <a:latin typeface="Times New Roman"/>
              </a:rPr>
              <a:t>Conversion of Energy Units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TextShape 1"/>
          <p:cNvSpPr txBox="1"/>
          <p:nvPr/>
        </p:nvSpPr>
        <p:spPr>
          <a:xfrm>
            <a:off x="685800" y="546480"/>
            <a:ext cx="7772400" cy="764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Energy Conversion Factors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graphicFrame>
        <p:nvGraphicFramePr>
          <p:cNvPr id="208" name="Table 2"/>
          <p:cNvGraphicFramePr/>
          <p:nvPr/>
        </p:nvGraphicFramePr>
        <p:xfrm>
          <a:off x="612360" y="2149200"/>
          <a:ext cx="8305200" cy="2996280"/>
        </p:xfrm>
        <a:graphic>
          <a:graphicData uri="http://schemas.openxmlformats.org/drawingml/2006/table">
            <a:tbl>
              <a:tblPr/>
              <a:tblGrid>
                <a:gridCol w="3761640"/>
                <a:gridCol w="1028880"/>
                <a:gridCol w="3515040"/>
              </a:tblGrid>
              <a:tr h="749160">
                <a:tc>
                  <a:txBody>
                    <a:bodyPr lIns="90000" rIns="90000" tIns="46800" bIns="46800">
                      <a:noAutofit/>
                    </a:bodyPr>
                    <a:p>
                      <a:pPr marL="216000" indent="-216000" algn="r">
                        <a:spcBef>
                          <a:spcPts val="598"/>
                        </a:spcBef>
                        <a:buClr>
                          <a:srgbClr val="000000"/>
                        </a:buClr>
                        <a:buSzPct val="45000"/>
                        <a:buFont typeface="Wingdings" charset="2"/>
                        <a:buChar char=""/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calorie (cal)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marL="216000" indent="-216000" algn="ctr">
                        <a:spcBef>
                          <a:spcPts val="598"/>
                        </a:spcBef>
                        <a:buClr>
                          <a:srgbClr val="000000"/>
                        </a:buClr>
                        <a:buSzPct val="45000"/>
                        <a:buFont typeface="Wingdings" charset="2"/>
                        <a:buChar char=""/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=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marL="216000" indent="-216000">
                        <a:spcBef>
                          <a:spcPts val="598"/>
                        </a:spcBef>
                        <a:buClr>
                          <a:srgbClr val="000000"/>
                        </a:buClr>
                        <a:buSzPct val="45000"/>
                        <a:buFont typeface="Wingdings" charset="2"/>
                        <a:buChar char=""/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4.184 joules (J)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noFill/>
                  </a:tcPr>
                </a:tc>
              </a:tr>
              <a:tr h="749160">
                <a:tc>
                  <a:txBody>
                    <a:bodyPr lIns="90000" rIns="90000" tIns="46800" bIns="46800">
                      <a:noAutofit/>
                    </a:bodyPr>
                    <a:p>
                      <a:pPr marL="216000" indent="-216000" algn="r">
                        <a:spcBef>
                          <a:spcPts val="598"/>
                        </a:spcBef>
                        <a:buClr>
                          <a:srgbClr val="000000"/>
                        </a:buClr>
                        <a:buSzPct val="45000"/>
                        <a:buFont typeface="Wingdings" charset="2"/>
                        <a:buChar char=""/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Calorie (Cal)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marL="216000" indent="-216000" algn="ctr">
                        <a:spcBef>
                          <a:spcPts val="598"/>
                        </a:spcBef>
                        <a:buClr>
                          <a:srgbClr val="000000"/>
                        </a:buClr>
                        <a:buSzPct val="45000"/>
                        <a:buFont typeface="Wingdings" charset="2"/>
                        <a:buChar char=""/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=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marL="216000" indent="-216000">
                        <a:spcBef>
                          <a:spcPts val="598"/>
                        </a:spcBef>
                        <a:buClr>
                          <a:srgbClr val="000000"/>
                        </a:buClr>
                        <a:buSzPct val="45000"/>
                        <a:buFont typeface="Wingdings" charset="2"/>
                        <a:buChar char=""/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1000 calories (cal)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noFill/>
                  </a:tcPr>
                </a:tc>
              </a:tr>
              <a:tr h="749160">
                <a:tc>
                  <a:txBody>
                    <a:bodyPr lIns="90000" rIns="90000" tIns="46800" bIns="46800">
                      <a:noAutofit/>
                    </a:bodyPr>
                    <a:p>
                      <a:pPr marL="216000" indent="-216000" algn="r">
                        <a:spcBef>
                          <a:spcPts val="598"/>
                        </a:spcBef>
                        <a:buClr>
                          <a:srgbClr val="000000"/>
                        </a:buClr>
                        <a:buSzPct val="45000"/>
                        <a:buFont typeface="Wingdings" charset="2"/>
                        <a:buChar char=""/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 kilowatt-hour (kWh)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marL="216000" indent="-216000" algn="ctr">
                        <a:spcBef>
                          <a:spcPts val="598"/>
                        </a:spcBef>
                        <a:buClr>
                          <a:srgbClr val="000000"/>
                        </a:buClr>
                        <a:buSzPct val="45000"/>
                        <a:buFont typeface="Wingdings" charset="2"/>
                        <a:buChar char=""/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=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marL="216000" indent="-216000">
                        <a:spcBef>
                          <a:spcPts val="598"/>
                        </a:spcBef>
                        <a:buClr>
                          <a:srgbClr val="000000"/>
                        </a:buClr>
                        <a:buSzPct val="45000"/>
                        <a:buFont typeface="Wingdings" charset="2"/>
                        <a:buChar char=""/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3.60 x 10</a:t>
                      </a:r>
                      <a:r>
                        <a:rPr b="0" lang="en-US" sz="2800" spc="-1" strike="noStrike" baseline="3000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joules (J)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noFill/>
                  </a:tcPr>
                </a:tc>
              </a:tr>
              <a:tr h="749160">
                <a:tc>
                  <a:txBody>
                    <a:bodyPr lIns="90000" rIns="90000" tIns="46800" bIns="46800">
                      <a:noAutofit/>
                    </a:bodyPr>
                    <a:p>
                      <a:pPr marL="216000" indent="-216000" algn="r">
                        <a:lnSpc>
                          <a:spcPct val="100000"/>
                        </a:lnSpc>
                        <a:spcBef>
                          <a:spcPts val="598"/>
                        </a:spcBef>
                        <a:buClr>
                          <a:srgbClr val="000000"/>
                        </a:buClr>
                        <a:buSzPct val="45000"/>
                        <a:buFont typeface="Wingdings" charset="2"/>
                        <a:buChar char=""/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 kilowatt-hour (kWh)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=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860.421 Calories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noFill/>
                  </a:tcPr>
                </a:tc>
              </a:tr>
            </a:tbl>
          </a:graphicData>
        </a:graphic>
      </p:graphicFrame>
    </p:spTree>
  </p:cSld>
  <p:transition>
    <p:fade thruBlk="true"/>
  </p:transition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TextShape 1"/>
          <p:cNvSpPr txBox="1"/>
          <p:nvPr/>
        </p:nvSpPr>
        <p:spPr>
          <a:xfrm>
            <a:off x="0" y="2209680"/>
            <a:ext cx="9144000" cy="464832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Example: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A candy bar contains 225 Cal of nutritional energy.  How many joules does it contain?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10" name="Line 2"/>
          <p:cNvSpPr/>
          <p:nvPr/>
        </p:nvSpPr>
        <p:spPr>
          <a:xfrm flipV="1">
            <a:off x="4419720" y="0"/>
            <a:ext cx="0" cy="2209680"/>
          </a:xfrm>
          <a:prstGeom prst="line">
            <a:avLst/>
          </a:prstGeom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</p:spTree>
  </p:cSld>
  <p:transition>
    <p:fade thruBlk="true"/>
  </p:transition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TextShape 1"/>
          <p:cNvSpPr txBox="1"/>
          <p:nvPr/>
        </p:nvSpPr>
        <p:spPr>
          <a:xfrm>
            <a:off x="-360" y="0"/>
            <a:ext cx="426708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9900ff"/>
                </a:solidFill>
                <a:latin typeface="Times New Roman"/>
              </a:rPr>
              <a:t>Example:</a:t>
            </a:r>
            <a:br/>
            <a:r>
              <a:rPr b="0" lang="en-US" sz="2800" spc="-1" strike="noStrike">
                <a:solidFill>
                  <a:srgbClr val="9900ff"/>
                </a:solidFill>
                <a:latin typeface="Times New Roman"/>
              </a:rPr>
              <a:t>A candy bar contains  225 Cal of nutritional energy.  How many joules does it contain?</a:t>
            </a:r>
            <a:endParaRPr b="0" lang="en-US" sz="28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212" name="TextShape 2"/>
          <p:cNvSpPr txBox="1"/>
          <p:nvPr/>
        </p:nvSpPr>
        <p:spPr>
          <a:xfrm>
            <a:off x="0" y="2286000"/>
            <a:ext cx="9144000" cy="4572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Write down the given quantity and its units.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225 Cal 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11999"/>
              </a:spcBef>
              <a:buClr>
                <a:srgbClr val="000000"/>
              </a:buClr>
              <a:buFont typeface="Wingdings" charset="2"/>
              <a:buChar char="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Wingdings" charset="2"/>
              <a:buChar char="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Shape 1"/>
          <p:cNvSpPr txBox="1"/>
          <p:nvPr/>
        </p:nvSpPr>
        <p:spPr>
          <a:xfrm>
            <a:off x="685800" y="20484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Atoms and Molecules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62" name="TextShape 2"/>
          <p:cNvSpPr txBox="1"/>
          <p:nvPr/>
        </p:nvSpPr>
        <p:spPr>
          <a:xfrm>
            <a:off x="685440" y="1369080"/>
            <a:ext cx="4876920" cy="4114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lnSpc>
                <a:spcPct val="100000"/>
              </a:lnSpc>
              <a:spcBef>
                <a:spcPts val="4484"/>
              </a:spcBef>
              <a:spcAft>
                <a:spcPts val="3685"/>
              </a:spcAft>
              <a:buClr>
                <a:srgbClr val="ff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3200" spc="-1" strike="noStrike">
                <a:solidFill>
                  <a:srgbClr val="ff0000"/>
                </a:solidFill>
                <a:latin typeface="Times New Roman"/>
                <a:ea typeface="Noto Sans CJK SC"/>
              </a:rPr>
              <a:t>Atoms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 are the tiny particles that make up all matter.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100000"/>
              </a:lnSpc>
              <a:spcBef>
                <a:spcPts val="4484"/>
              </a:spcBef>
              <a:spcAft>
                <a:spcPts val="3685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In most substances, the atoms are joined together in units called </a:t>
            </a:r>
            <a:r>
              <a:rPr b="1" lang="en-US" sz="3200" spc="-1" strike="noStrike">
                <a:solidFill>
                  <a:srgbClr val="ff0000"/>
                </a:solidFill>
                <a:latin typeface="Times New Roman"/>
                <a:ea typeface="Noto Sans CJK SC"/>
              </a:rPr>
              <a:t>molecules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63" name="aluminum%20can" descr=""/>
          <p:cNvPicPr/>
          <p:nvPr/>
        </p:nvPicPr>
        <p:blipFill>
          <a:blip r:embed="rId1"/>
          <a:stretch/>
        </p:blipFill>
        <p:spPr>
          <a:xfrm>
            <a:off x="6172200" y="1371600"/>
            <a:ext cx="2324160" cy="2394000"/>
          </a:xfrm>
          <a:prstGeom prst="rect">
            <a:avLst/>
          </a:prstGeom>
          <a:ln>
            <a:noFill/>
          </a:ln>
        </p:spPr>
      </p:pic>
      <p:pic>
        <p:nvPicPr>
          <p:cNvPr id="64" name="ethanol%20in%20bottle" descr=""/>
          <p:cNvPicPr/>
          <p:nvPr/>
        </p:nvPicPr>
        <p:blipFill>
          <a:blip r:embed="rId2"/>
          <a:stretch/>
        </p:blipFill>
        <p:spPr>
          <a:xfrm>
            <a:off x="6400800" y="3886200"/>
            <a:ext cx="1771560" cy="241308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  <p:timing>
    <p:tnLst>
      <p:par>
        <p:cTn id="33" dur="indefinite" restart="never" nodeType="tmRoot">
          <p:childTnLst>
            <p:seq>
              <p:cTn id="34" dur="indefinite" nodeType="mainSeq">
                <p:childTnLst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9" dur="5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nodeType="with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8" dur="500"/>
                                        <p:tgtEl>
                                          <p:spTgt spid="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nodeType="with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TextShape 1"/>
          <p:cNvSpPr txBox="1"/>
          <p:nvPr/>
        </p:nvSpPr>
        <p:spPr>
          <a:xfrm>
            <a:off x="0" y="2286000"/>
            <a:ext cx="9144000" cy="4572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44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Write down the quantity to find and/or its units.</a:t>
            </a: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  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Find: 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? joules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98"/>
              </a:spcBef>
              <a:buClr>
                <a:srgbClr val="000000"/>
              </a:buClr>
              <a:buFont typeface="Wingdings" charset="2"/>
              <a:buChar char="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400"/>
              </a:spcBef>
              <a:buClr>
                <a:srgbClr val="000000"/>
              </a:buClr>
              <a:buFont typeface="Wingdings" charset="2"/>
              <a:buChar char="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14" name="TextShape 2"/>
          <p:cNvSpPr txBox="1"/>
          <p:nvPr/>
        </p:nvSpPr>
        <p:spPr>
          <a:xfrm>
            <a:off x="4266720" y="0"/>
            <a:ext cx="487692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Information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225 Cal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15" name="TextShape 3"/>
          <p:cNvSpPr txBox="1"/>
          <p:nvPr/>
        </p:nvSpPr>
        <p:spPr>
          <a:xfrm>
            <a:off x="-360" y="0"/>
            <a:ext cx="426708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9900ff"/>
                </a:solidFill>
                <a:latin typeface="Times New Roman"/>
              </a:rPr>
              <a:t>Example:</a:t>
            </a:r>
            <a:br/>
            <a:r>
              <a:rPr b="0" lang="en-US" sz="2800" spc="-1" strike="noStrike">
                <a:solidFill>
                  <a:srgbClr val="9900ff"/>
                </a:solidFill>
                <a:latin typeface="Times New Roman"/>
              </a:rPr>
              <a:t>A candy bar contains  225 Cal of nutritional energy.  How many joules does it contain?</a:t>
            </a:r>
            <a:endParaRPr b="0" lang="en-US" sz="2800" spc="-1" strike="noStrike">
              <a:solidFill>
                <a:srgbClr val="9900ff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TextShape 1"/>
          <p:cNvSpPr txBox="1"/>
          <p:nvPr/>
        </p:nvSpPr>
        <p:spPr>
          <a:xfrm>
            <a:off x="0" y="2286000"/>
            <a:ext cx="9144000" cy="4572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44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Collect Needed Conversion Factors:</a:t>
            </a: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1000 cal = 1 Cal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4.184 J = 1 cal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17" name="TextShape 2"/>
          <p:cNvSpPr txBox="1"/>
          <p:nvPr/>
        </p:nvSpPr>
        <p:spPr>
          <a:xfrm>
            <a:off x="4266720" y="0"/>
            <a:ext cx="487692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Information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225 Cal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Find: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? J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18" name="TextShape 3"/>
          <p:cNvSpPr txBox="1"/>
          <p:nvPr/>
        </p:nvSpPr>
        <p:spPr>
          <a:xfrm>
            <a:off x="-360" y="0"/>
            <a:ext cx="426708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9900ff"/>
                </a:solidFill>
                <a:latin typeface="Times New Roman"/>
              </a:rPr>
              <a:t>Example:</a:t>
            </a:r>
            <a:br/>
            <a:r>
              <a:rPr b="0" lang="en-US" sz="2800" spc="-1" strike="noStrike">
                <a:solidFill>
                  <a:srgbClr val="9900ff"/>
                </a:solidFill>
                <a:latin typeface="Times New Roman"/>
              </a:rPr>
              <a:t>A candy bar contains  225 Cal of nutritional energy.  How many joules does it contain?</a:t>
            </a:r>
            <a:endParaRPr b="0" lang="en-US" sz="2800" spc="-1" strike="noStrike">
              <a:solidFill>
                <a:srgbClr val="9900ff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TextShape 1"/>
          <p:cNvSpPr txBox="1"/>
          <p:nvPr/>
        </p:nvSpPr>
        <p:spPr>
          <a:xfrm>
            <a:off x="0" y="2286000"/>
            <a:ext cx="9144000" cy="4572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44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Write a Solution Map for converting the units :</a:t>
            </a: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20" name="TextShape 2"/>
          <p:cNvSpPr txBox="1"/>
          <p:nvPr/>
        </p:nvSpPr>
        <p:spPr>
          <a:xfrm>
            <a:off x="4266720" y="0"/>
            <a:ext cx="487692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Information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225 Cal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Find: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? J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Conv. Fact.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1000 cal = 1 Cal; 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4.184 J = 1 cal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21" name="Freeform 3"/>
          <p:cNvSpPr/>
          <p:nvPr/>
        </p:nvSpPr>
        <p:spPr>
          <a:xfrm>
            <a:off x="2743200" y="3657600"/>
            <a:ext cx="991080" cy="360"/>
          </a:xfrm>
          <a:custGeom>
            <a:avLst/>
            <a:gdLst/>
            <a:ahLst/>
            <a:rect l="0" t="0" r="r" b="b"/>
            <a:pathLst>
              <a:path w="2753" h="1">
                <a:moveTo>
                  <a:pt x="0" y="0"/>
                </a:moveTo>
                <a:lnTo>
                  <a:pt x="2752" y="0"/>
                </a:lnTo>
              </a:path>
            </a:pathLst>
          </a:custGeom>
          <a:ln w="9360">
            <a:solidFill>
              <a:srgbClr val="000000"/>
            </a:solidFill>
            <a:miter/>
            <a:tailEnd len="med" type="triangle" w="med"/>
          </a:ln>
        </p:spPr>
      </p:sp>
      <p:sp>
        <p:nvSpPr>
          <p:cNvPr id="222" name="CustomShape 4"/>
          <p:cNvSpPr/>
          <p:nvPr/>
        </p:nvSpPr>
        <p:spPr>
          <a:xfrm>
            <a:off x="1143000" y="3352680"/>
            <a:ext cx="1371600" cy="533520"/>
          </a:xfrm>
          <a:prstGeom prst="rect">
            <a:avLst/>
          </a:prstGeom>
          <a:gradFill rotWithShape="0">
            <a:gsLst>
              <a:gs pos="0">
                <a:srgbClr val="fefefe"/>
              </a:gs>
              <a:gs pos="100000">
                <a:srgbClr val="cc99ff"/>
              </a:gs>
            </a:gsLst>
            <a:path path="rect"/>
          </a:gra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Cal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23" name="CustomShape 5"/>
          <p:cNvSpPr/>
          <p:nvPr/>
        </p:nvSpPr>
        <p:spPr>
          <a:xfrm>
            <a:off x="3886200" y="3352680"/>
            <a:ext cx="1219320" cy="533520"/>
          </a:xfrm>
          <a:prstGeom prst="rect">
            <a:avLst/>
          </a:prstGeom>
          <a:gradFill rotWithShape="0">
            <a:gsLst>
              <a:gs pos="0">
                <a:srgbClr val="fefefe"/>
              </a:gs>
              <a:gs pos="100000">
                <a:srgbClr val="ffff00"/>
              </a:gs>
            </a:gsLst>
            <a:path path="rect"/>
          </a:gra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cal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24" name="Freeform 6"/>
          <p:cNvSpPr/>
          <p:nvPr/>
        </p:nvSpPr>
        <p:spPr>
          <a:xfrm>
            <a:off x="5334120" y="3657600"/>
            <a:ext cx="990720" cy="360"/>
          </a:xfrm>
          <a:custGeom>
            <a:avLst/>
            <a:gdLst/>
            <a:ahLst/>
            <a:rect l="0" t="0" r="r" b="b"/>
            <a:pathLst>
              <a:path w="2752" h="1">
                <a:moveTo>
                  <a:pt x="0" y="0"/>
                </a:moveTo>
                <a:lnTo>
                  <a:pt x="2751" y="0"/>
                </a:lnTo>
              </a:path>
            </a:pathLst>
          </a:custGeom>
          <a:ln w="9360">
            <a:solidFill>
              <a:srgbClr val="000000"/>
            </a:solidFill>
            <a:miter/>
            <a:tailEnd len="med" type="triangle" w="med"/>
          </a:ln>
        </p:spPr>
      </p:sp>
      <p:sp>
        <p:nvSpPr>
          <p:cNvPr id="225" name="CustomShape 7"/>
          <p:cNvSpPr/>
          <p:nvPr/>
        </p:nvSpPr>
        <p:spPr>
          <a:xfrm>
            <a:off x="6477120" y="3352680"/>
            <a:ext cx="1218960" cy="533520"/>
          </a:xfrm>
          <a:prstGeom prst="rect">
            <a:avLst/>
          </a:prstGeom>
          <a:gradFill rotWithShape="0">
            <a:gsLst>
              <a:gs pos="0">
                <a:srgbClr val="fefefe"/>
              </a:gs>
              <a:gs pos="100000">
                <a:srgbClr val="ff6699"/>
              </a:gs>
            </a:gsLst>
            <a:path path="rect"/>
          </a:gra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J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226" name="Formula 8"/>
              <p:cNvSpPr txBox="1"/>
              <p:nvPr/>
            </p:nvSpPr>
            <p:spPr>
              <a:xfrm>
                <a:off x="2406600" y="4054320"/>
                <a:ext cx="1631880" cy="11462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10</m:t>
                        </m:r>
                        <m:r>
                          <m:rPr>
                            <m:lit/>
                            <m:nor/>
                          </m:rPr>
                          <m:t xml:space="preserve">00</m:t>
                        </m:r>
                        <m:r>
                          <m:rPr>
                            <m:lit/>
                            <m:nor/>
                          </m:rPr>
                          <m:t xml:space="preserve"> cal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1 Cal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227" name="Formula 9"/>
              <p:cNvSpPr txBox="1"/>
              <p:nvPr/>
            </p:nvSpPr>
            <p:spPr>
              <a:xfrm>
                <a:off x="4997520" y="4075200"/>
                <a:ext cx="1485720" cy="11397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4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184</m:t>
                        </m:r>
                        <m:r>
                          <m:rPr>
                            <m:lit/>
                            <m:nor/>
                          </m:rPr>
                          <m:t xml:space="preserve"> J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1 cal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228" name="TextShape 10"/>
          <p:cNvSpPr txBox="1"/>
          <p:nvPr/>
        </p:nvSpPr>
        <p:spPr>
          <a:xfrm>
            <a:off x="-360" y="0"/>
            <a:ext cx="426708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9900ff"/>
                </a:solidFill>
                <a:latin typeface="Times New Roman"/>
              </a:rPr>
              <a:t>Example:</a:t>
            </a:r>
            <a:br/>
            <a:r>
              <a:rPr b="0" lang="en-US" sz="2800" spc="-1" strike="noStrike">
                <a:solidFill>
                  <a:srgbClr val="9900ff"/>
                </a:solidFill>
                <a:latin typeface="Times New Roman"/>
              </a:rPr>
              <a:t>A candy bar contains  225 Cal of nutritional energy.  How many joules does it contain?</a:t>
            </a:r>
            <a:endParaRPr b="0" lang="en-US" sz="2800" spc="-1" strike="noStrike">
              <a:solidFill>
                <a:srgbClr val="9900ff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868" dur="indefinite" restart="never" nodeType="tmRoot">
          <p:childTnLst>
            <p:seq>
              <p:cTn id="869" dur="indefinite" nodeType="mainSeq">
                <p:childTnLst>
                  <p:par>
                    <p:cTn id="870" fill="hold">
                      <p:stCondLst>
                        <p:cond delay="indefinite"/>
                      </p:stCondLst>
                      <p:childTnLst>
                        <p:par>
                          <p:cTn id="871" fill="hold">
                            <p:stCondLst>
                              <p:cond delay="0"/>
                            </p:stCondLst>
                            <p:childTnLst>
                              <p:par>
                                <p:cTn id="872" nodeType="clickEffect" fill="hold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874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75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6" fill="hold">
                      <p:stCondLst>
                        <p:cond delay="indefinite"/>
                      </p:stCondLst>
                      <p:childTnLst>
                        <p:par>
                          <p:cTn id="877" fill="hold">
                            <p:stCondLst>
                              <p:cond delay="0"/>
                            </p:stCondLst>
                            <p:childTnLst>
                              <p:par>
                                <p:cTn id="878" nodeType="clickEffect" fill="hold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880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81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2" fill="hold">
                      <p:stCondLst>
                        <p:cond delay="indefinite"/>
                      </p:stCondLst>
                      <p:childTnLst>
                        <p:par>
                          <p:cTn id="883" fill="hold">
                            <p:stCondLst>
                              <p:cond delay="0"/>
                            </p:stCondLst>
                            <p:childTnLst>
                              <p:par>
                                <p:cTn id="884" nodeType="click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886" dur="5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87" dur="5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8" fill="hold">
                      <p:stCondLst>
                        <p:cond delay="indefinite"/>
                      </p:stCondLst>
                      <p:childTnLst>
                        <p:par>
                          <p:cTn id="889" fill="hold">
                            <p:stCondLst>
                              <p:cond delay="0"/>
                            </p:stCondLst>
                            <p:childTnLst>
                              <p:par>
                                <p:cTn id="890" nodeType="clickEffect" fill="hold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892" dur="5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93" dur="5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4" fill="hold">
                      <p:stCondLst>
                        <p:cond delay="indefinite"/>
                      </p:stCondLst>
                      <p:childTnLst>
                        <p:par>
                          <p:cTn id="895" fill="hold">
                            <p:stCondLst>
                              <p:cond delay="0"/>
                            </p:stCondLst>
                            <p:childTnLst>
                              <p:par>
                                <p:cTn id="896" nodeType="click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898" dur="5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99" dur="5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0" fill="hold">
                      <p:stCondLst>
                        <p:cond delay="indefinite"/>
                      </p:stCondLst>
                      <p:childTnLst>
                        <p:par>
                          <p:cTn id="901" fill="hold">
                            <p:stCondLst>
                              <p:cond delay="0"/>
                            </p:stCondLst>
                            <p:childTnLst>
                              <p:par>
                                <p:cTn id="902" nodeType="clickEffect" fill="hold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904" dur="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05" dur="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6" fill="hold">
                      <p:stCondLst>
                        <p:cond delay="indefinite"/>
                      </p:stCondLst>
                      <p:childTnLst>
                        <p:par>
                          <p:cTn id="907" fill="hold">
                            <p:stCondLst>
                              <p:cond delay="0"/>
                            </p:stCondLst>
                            <p:childTnLst>
                              <p:par>
                                <p:cTn id="908" nodeType="click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910" dur="5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11" dur="5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>
        <mc:Choice xmlns:a14="http://schemas.microsoft.com/office/drawing/2010/main" Requires="a14">
          <p:sp>
            <p:nvSpPr>
              <p:cNvPr id="229" name="Formula 1"/>
              <p:cNvSpPr txBox="1"/>
              <p:nvPr/>
            </p:nvSpPr>
            <p:spPr>
              <a:xfrm>
                <a:off x="2438280" y="3429000"/>
                <a:ext cx="4722840" cy="10684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2</m:t>
                    </m:r>
                    <m:r>
                      <m:rPr>
                        <m:lit/>
                        <m:nor/>
                      </m:rPr>
                      <m:t xml:space="preserve">25 Cal</m:t>
                    </m:r>
                    <m:r>
                      <m:t xml:space="preserve">×</m:t>
                    </m:r>
                    <m:f>
                      <m:num>
                        <m:r>
                          <m:t xml:space="preserve">1</m:t>
                        </m:r>
                        <m:r>
                          <m:rPr>
                            <m:lit/>
                            <m:nor/>
                          </m:rPr>
                          <m:t xml:space="preserve">000 cal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1 Cal</m:t>
                        </m:r>
                      </m:den>
                    </m:f>
                    <m:r>
                      <m:t xml:space="preserve">×</m:t>
                    </m:r>
                    <m:f>
                      <m:num>
                        <m:r>
                          <m:t xml:space="preserve">4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184</m:t>
                        </m:r>
                        <m:r>
                          <m:rPr>
                            <m:lit/>
                            <m:nor/>
                          </m:rPr>
                          <m:t xml:space="preserve"> J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1 cal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230" name="TextShape 2"/>
          <p:cNvSpPr txBox="1"/>
          <p:nvPr/>
        </p:nvSpPr>
        <p:spPr>
          <a:xfrm>
            <a:off x="0" y="2971440"/>
            <a:ext cx="9144000" cy="38862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Apply the Solution Map: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grpSp>
        <p:nvGrpSpPr>
          <p:cNvPr id="231" name="Group 3"/>
          <p:cNvGrpSpPr/>
          <p:nvPr/>
        </p:nvGrpSpPr>
        <p:grpSpPr>
          <a:xfrm>
            <a:off x="3363480" y="3776760"/>
            <a:ext cx="1421640" cy="612360"/>
            <a:chOff x="3363480" y="3776760"/>
            <a:chExt cx="1421640" cy="612360"/>
          </a:xfrm>
        </p:grpSpPr>
        <p:sp>
          <p:nvSpPr>
            <p:cNvPr id="232" name="Line 4"/>
            <p:cNvSpPr/>
            <p:nvPr/>
          </p:nvSpPr>
          <p:spPr>
            <a:xfrm flipH="1">
              <a:off x="3363480" y="3776760"/>
              <a:ext cx="304920" cy="304560"/>
            </a:xfrm>
            <a:prstGeom prst="line">
              <a:avLst/>
            </a:prstGeom>
            <a:ln w="28440">
              <a:solidFill>
                <a:srgbClr val="ff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33" name="Line 5"/>
            <p:cNvSpPr/>
            <p:nvPr/>
          </p:nvSpPr>
          <p:spPr>
            <a:xfrm flipH="1">
              <a:off x="4480560" y="4084200"/>
              <a:ext cx="304560" cy="304920"/>
            </a:xfrm>
            <a:prstGeom prst="line">
              <a:avLst/>
            </a:prstGeom>
            <a:ln w="28440">
              <a:solidFill>
                <a:srgbClr val="ff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234" name="CustomShape 6"/>
          <p:cNvSpPr/>
          <p:nvPr/>
        </p:nvSpPr>
        <p:spPr>
          <a:xfrm>
            <a:off x="4039200" y="4648320"/>
            <a:ext cx="1854000" cy="5205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= 94</a:t>
            </a:r>
            <a:r>
              <a:rPr b="0" lang="en-US" sz="2800" spc="-1" strike="noStrike">
                <a:solidFill>
                  <a:srgbClr val="0066ff"/>
                </a:solidFill>
                <a:latin typeface="Times New Roman"/>
              </a:rPr>
              <a:t>1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400 J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35" name="CustomShape 7"/>
          <p:cNvSpPr/>
          <p:nvPr/>
        </p:nvSpPr>
        <p:spPr>
          <a:xfrm>
            <a:off x="4048560" y="5562720"/>
            <a:ext cx="2223000" cy="5205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= 9.41 x 10</a:t>
            </a:r>
            <a:r>
              <a:rPr b="0" lang="en-US" sz="2800" spc="-1" strike="noStrike" baseline="30000">
                <a:solidFill>
                  <a:srgbClr val="000000"/>
                </a:solidFill>
                <a:latin typeface="Times New Roman"/>
              </a:rPr>
              <a:t>5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J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36" name="CustomShape 8"/>
          <p:cNvSpPr/>
          <p:nvPr/>
        </p:nvSpPr>
        <p:spPr>
          <a:xfrm>
            <a:off x="229680" y="4952880"/>
            <a:ext cx="3337920" cy="5205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Sig. Figs. &amp; Round: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37" name="TextShape 9"/>
          <p:cNvSpPr txBox="1"/>
          <p:nvPr/>
        </p:nvSpPr>
        <p:spPr>
          <a:xfrm>
            <a:off x="4266720" y="-360"/>
            <a:ext cx="4876920" cy="29718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Information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225 Cal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Find: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? J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Conv. Fact.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1000 cal = 1 Cal; 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4.184 J = 1 cal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Sol’n Map: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Cal 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cal 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J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38" name="TextShape 10"/>
          <p:cNvSpPr txBox="1"/>
          <p:nvPr/>
        </p:nvSpPr>
        <p:spPr>
          <a:xfrm>
            <a:off x="-360" y="-360"/>
            <a:ext cx="4267080" cy="29718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9900ff"/>
                </a:solidFill>
                <a:latin typeface="Times New Roman"/>
              </a:rPr>
              <a:t>Example:</a:t>
            </a:r>
            <a:br/>
            <a:r>
              <a:rPr b="0" lang="en-US" sz="2800" spc="-1" strike="noStrike">
                <a:solidFill>
                  <a:srgbClr val="9900ff"/>
                </a:solidFill>
                <a:latin typeface="Times New Roman"/>
              </a:rPr>
              <a:t>A candy bar contains  225 Cal of nutritional energy.  How many joules does it contain?</a:t>
            </a:r>
            <a:endParaRPr b="0" lang="en-US" sz="2800" spc="-1" strike="noStrike">
              <a:solidFill>
                <a:srgbClr val="9900ff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239" name="Formula 11"/>
              <p:cNvSpPr txBox="1"/>
              <p:nvPr/>
            </p:nvSpPr>
            <p:spPr>
              <a:xfrm>
                <a:off x="6629400" y="2286000"/>
                <a:ext cx="717480" cy="5014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rPr>
                            <m:lit/>
                            <m:nor/>
                          </m:rPr>
                          <m:t xml:space="preserve">1000</m:t>
                        </m:r>
                        <m:r>
                          <m:rPr>
                            <m:lit/>
                            <m:nor/>
                          </m:rPr>
                          <m:t xml:space="preserve"> cal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1 Cal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240" name="Formula 12"/>
              <p:cNvSpPr txBox="1"/>
              <p:nvPr/>
            </p:nvSpPr>
            <p:spPr>
              <a:xfrm>
                <a:off x="7543800" y="2286000"/>
                <a:ext cx="652320" cy="5000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4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184</m:t>
                        </m:r>
                        <m:r>
                          <m:rPr>
                            <m:lit/>
                            <m:nor/>
                          </m:rPr>
                          <m:t xml:space="preserve"> J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1 cal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grpSp>
        <p:nvGrpSpPr>
          <p:cNvPr id="241" name="Group 13"/>
          <p:cNvGrpSpPr/>
          <p:nvPr/>
        </p:nvGrpSpPr>
        <p:grpSpPr>
          <a:xfrm>
            <a:off x="5116680" y="3548160"/>
            <a:ext cx="1307160" cy="828000"/>
            <a:chOff x="5116680" y="3548160"/>
            <a:chExt cx="1307160" cy="828000"/>
          </a:xfrm>
        </p:grpSpPr>
        <p:sp>
          <p:nvSpPr>
            <p:cNvPr id="242" name="Line 14"/>
            <p:cNvSpPr/>
            <p:nvPr/>
          </p:nvSpPr>
          <p:spPr>
            <a:xfrm flipH="1">
              <a:off x="5116680" y="3548160"/>
              <a:ext cx="304560" cy="304560"/>
            </a:xfrm>
            <a:prstGeom prst="line">
              <a:avLst/>
            </a:prstGeom>
            <a:ln w="28440">
              <a:solidFill>
                <a:srgbClr val="ff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43" name="Line 15"/>
            <p:cNvSpPr/>
            <p:nvPr/>
          </p:nvSpPr>
          <p:spPr>
            <a:xfrm flipH="1">
              <a:off x="6119280" y="4071240"/>
              <a:ext cx="304560" cy="304920"/>
            </a:xfrm>
            <a:prstGeom prst="line">
              <a:avLst/>
            </a:prstGeom>
            <a:ln w="28440">
              <a:solidFill>
                <a:srgbClr val="ff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</p:spTree>
  </p:cSld>
  <p:transition>
    <p:fade thruBlk="true"/>
  </p:transition>
  <p:timing>
    <p:tnLst>
      <p:par>
        <p:cTn id="912" dur="indefinite" restart="never" nodeType="tmRoot">
          <p:childTnLst>
            <p:seq>
              <p:cTn id="913" dur="indefinite" nodeType="mainSeq">
                <p:childTnLst>
                  <p:par>
                    <p:cTn id="914" fill="hold">
                      <p:stCondLst>
                        <p:cond delay="indefinite"/>
                      </p:stCondLst>
                      <p:childTnLst>
                        <p:par>
                          <p:cTn id="915" fill="hold">
                            <p:stCondLst>
                              <p:cond delay="0"/>
                            </p:stCondLst>
                            <p:childTnLst>
                              <p:par>
                                <p:cTn id="91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18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9" fill="hold">
                      <p:stCondLst>
                        <p:cond delay="indefinite"/>
                      </p:stCondLst>
                      <p:childTnLst>
                        <p:par>
                          <p:cTn id="920" fill="hold">
                            <p:stCondLst>
                              <p:cond delay="0"/>
                            </p:stCondLst>
                            <p:childTnLst>
                              <p:par>
                                <p:cTn id="92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23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4" fill="hold">
                      <p:stCondLst>
                        <p:cond delay="indefinite"/>
                      </p:stCondLst>
                      <p:childTnLst>
                        <p:par>
                          <p:cTn id="925" fill="hold">
                            <p:stCondLst>
                              <p:cond delay="0"/>
                            </p:stCondLst>
                            <p:childTnLst>
                              <p:par>
                                <p:cTn id="92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28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9" fill="hold">
                      <p:stCondLst>
                        <p:cond delay="indefinite"/>
                      </p:stCondLst>
                      <p:childTnLst>
                        <p:par>
                          <p:cTn id="930" fill="hold">
                            <p:stCondLst>
                              <p:cond delay="0"/>
                            </p:stCondLst>
                            <p:childTnLst>
                              <p:par>
                                <p:cTn id="93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33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4" fill="hold">
                      <p:stCondLst>
                        <p:cond delay="indefinite"/>
                      </p:stCondLst>
                      <p:childTnLst>
                        <p:par>
                          <p:cTn id="935" fill="hold">
                            <p:stCondLst>
                              <p:cond delay="0"/>
                            </p:stCondLst>
                            <p:childTnLst>
                              <p:par>
                                <p:cTn id="93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38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TextShape 1"/>
          <p:cNvSpPr txBox="1"/>
          <p:nvPr/>
        </p:nvSpPr>
        <p:spPr>
          <a:xfrm>
            <a:off x="0" y="2971440"/>
            <a:ext cx="9144000" cy="38862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Check the Solution: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45" name="CustomShape 2"/>
          <p:cNvSpPr/>
          <p:nvPr/>
        </p:nvSpPr>
        <p:spPr>
          <a:xfrm>
            <a:off x="2981520" y="3962520"/>
            <a:ext cx="3426840" cy="5205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225 Cal = 9.41 x 10</a:t>
            </a:r>
            <a:r>
              <a:rPr b="0" lang="en-US" sz="2800" spc="-1" strike="noStrike" baseline="30000">
                <a:solidFill>
                  <a:srgbClr val="000000"/>
                </a:solidFill>
                <a:latin typeface="Times New Roman"/>
              </a:rPr>
              <a:t>5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J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46" name="CustomShape 3"/>
          <p:cNvSpPr/>
          <p:nvPr/>
        </p:nvSpPr>
        <p:spPr>
          <a:xfrm>
            <a:off x="2053080" y="4952880"/>
            <a:ext cx="5334840" cy="11912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The units of the answer, J, are correct.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The magnitude of the answer makes sense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since joules are much smaller than Cals.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47" name="TextShape 4"/>
          <p:cNvSpPr txBox="1"/>
          <p:nvPr/>
        </p:nvSpPr>
        <p:spPr>
          <a:xfrm>
            <a:off x="4266720" y="-360"/>
            <a:ext cx="4876920" cy="29718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Information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225 Cal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Find: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? J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Conv. Fact.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1000 cal = 1 Cal; 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4.184 J = 1 cal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Sol’n Map: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Cal 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cal 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J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48" name="TextShape 5"/>
          <p:cNvSpPr txBox="1"/>
          <p:nvPr/>
        </p:nvSpPr>
        <p:spPr>
          <a:xfrm>
            <a:off x="-360" y="-360"/>
            <a:ext cx="4267080" cy="29718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9900ff"/>
                </a:solidFill>
                <a:latin typeface="Times New Roman"/>
              </a:rPr>
              <a:t>Example:</a:t>
            </a:r>
            <a:br/>
            <a:r>
              <a:rPr b="0" lang="en-US" sz="2800" spc="-1" strike="noStrike">
                <a:solidFill>
                  <a:srgbClr val="9900ff"/>
                </a:solidFill>
                <a:latin typeface="Times New Roman"/>
              </a:rPr>
              <a:t>A candy bar contains  225 Cal of nutritional energy.  How many joules does it contain?</a:t>
            </a:r>
            <a:endParaRPr b="0" lang="en-US" sz="2800" spc="-1" strike="noStrike">
              <a:solidFill>
                <a:srgbClr val="9900ff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249" name="Formula 6"/>
              <p:cNvSpPr txBox="1"/>
              <p:nvPr/>
            </p:nvSpPr>
            <p:spPr>
              <a:xfrm>
                <a:off x="6629400" y="2286000"/>
                <a:ext cx="717480" cy="5014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rPr>
                            <m:lit/>
                            <m:nor/>
                          </m:rPr>
                          <m:t xml:space="preserve">1000</m:t>
                        </m:r>
                        <m:r>
                          <m:rPr>
                            <m:lit/>
                            <m:nor/>
                          </m:rPr>
                          <m:t xml:space="preserve"> cal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1 Cal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250" name="Formula 7"/>
              <p:cNvSpPr txBox="1"/>
              <p:nvPr/>
            </p:nvSpPr>
            <p:spPr>
              <a:xfrm>
                <a:off x="7543800" y="2286000"/>
                <a:ext cx="652320" cy="5000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4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184</m:t>
                        </m:r>
                        <m:r>
                          <m:rPr>
                            <m:lit/>
                            <m:nor/>
                          </m:rPr>
                          <m:t xml:space="preserve"> J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1 cal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p:transition>
    <p:fade thruBlk="true"/>
  </p:transition>
  <p:timing>
    <p:tnLst>
      <p:par>
        <p:cTn id="939" dur="indefinite" restart="never" nodeType="tmRoot">
          <p:childTnLst>
            <p:seq>
              <p:cTn id="940" dur="indefinite" nodeType="mainSeq">
                <p:childTnLst>
                  <p:par>
                    <p:cTn id="941" fill="hold">
                      <p:stCondLst>
                        <p:cond delay="indefinite"/>
                      </p:stCondLst>
                      <p:childTnLst>
                        <p:par>
                          <p:cTn id="942" fill="hold">
                            <p:stCondLst>
                              <p:cond delay="0"/>
                            </p:stCondLst>
                            <p:childTnLst>
                              <p:par>
                                <p:cTn id="94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45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6" fill="hold">
                      <p:stCondLst>
                        <p:cond delay="indefinite"/>
                      </p:stCondLst>
                      <p:childTnLst>
                        <p:par>
                          <p:cTn id="947" fill="hold">
                            <p:stCondLst>
                              <p:cond delay="0"/>
                            </p:stCondLst>
                            <p:childTnLst>
                              <p:par>
                                <p:cTn id="94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50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TextShape 1"/>
          <p:cNvSpPr txBox="1"/>
          <p:nvPr/>
        </p:nvSpPr>
        <p:spPr>
          <a:xfrm>
            <a:off x="685800" y="177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The Meaning of Heat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252" name="TextShape 2"/>
          <p:cNvSpPr txBox="1"/>
          <p:nvPr/>
        </p:nvSpPr>
        <p:spPr>
          <a:xfrm>
            <a:off x="685800" y="1405080"/>
            <a:ext cx="7772400" cy="44470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lnSpc>
                <a:spcPct val="90000"/>
              </a:lnSpc>
              <a:spcBef>
                <a:spcPts val="1366"/>
              </a:spcBef>
              <a:spcAft>
                <a:spcPts val="567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Heat is the exchange of thermal </a:t>
            </a:r>
            <a:r>
              <a:rPr b="1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energy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 between samples of matter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1366"/>
              </a:spcBef>
              <a:spcAft>
                <a:spcPts val="567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heat flows from the matter that has high thermal energy to matter that has low thermal energy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1264"/>
              </a:spcBef>
              <a:spcAft>
                <a:spcPts val="567"/>
              </a:spcAft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until they reach the same temperature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1366"/>
              </a:spcBef>
              <a:spcAft>
                <a:spcPts val="567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heat is exchanged through molecular collisions between two samples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951" dur="indefinite" restart="never" nodeType="tmRoot">
          <p:childTnLst>
            <p:seq>
              <p:cTn id="952" dur="indefinite" nodeType="mainSeq">
                <p:childTnLst>
                  <p:par>
                    <p:cTn id="953" fill="hold">
                      <p:stCondLst>
                        <p:cond delay="indefinite"/>
                      </p:stCondLst>
                      <p:childTnLst>
                        <p:par>
                          <p:cTn id="954" fill="hold">
                            <p:stCondLst>
                              <p:cond delay="0"/>
                            </p:stCondLst>
                            <p:childTnLst>
                              <p:par>
                                <p:cTn id="95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57" dur="500"/>
                                        <p:tgtEl>
                                          <p:spTgt spid="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8" fill="hold">
                      <p:stCondLst>
                        <p:cond delay="indefinite"/>
                      </p:stCondLst>
                      <p:childTnLst>
                        <p:par>
                          <p:cTn id="959" fill="hold">
                            <p:stCondLst>
                              <p:cond delay="0"/>
                            </p:stCondLst>
                            <p:childTnLst>
                              <p:par>
                                <p:cTn id="96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62" dur="500"/>
                                        <p:tgtEl>
                                          <p:spTgt spid="2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3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65" dur="500"/>
                                        <p:tgtEl>
                                          <p:spTgt spid="2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6" fill="hold">
                      <p:stCondLst>
                        <p:cond delay="indefinite"/>
                      </p:stCondLst>
                      <p:childTnLst>
                        <p:par>
                          <p:cTn id="967" fill="hold">
                            <p:stCondLst>
                              <p:cond delay="0"/>
                            </p:stCondLst>
                            <p:childTnLst>
                              <p:par>
                                <p:cTn id="96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70" dur="500"/>
                                        <p:tgtEl>
                                          <p:spTgt spid="2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TextShape 1"/>
          <p:cNvSpPr txBox="1"/>
          <p:nvPr/>
        </p:nvSpPr>
        <p:spPr>
          <a:xfrm>
            <a:off x="685800" y="285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The Meaning of Temperature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254" name="TextShape 2"/>
          <p:cNvSpPr txBox="1"/>
          <p:nvPr/>
        </p:nvSpPr>
        <p:spPr>
          <a:xfrm>
            <a:off x="380880" y="1513080"/>
            <a:ext cx="8382240" cy="4114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lnSpc>
                <a:spcPct val="100000"/>
              </a:lnSpc>
              <a:spcBef>
                <a:spcPts val="1366"/>
              </a:spcBef>
              <a:spcAft>
                <a:spcPts val="567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Temperature is a </a:t>
            </a:r>
            <a:r>
              <a:rPr b="1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measure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 of the average kinetic energy of the molecules in a sample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100000"/>
              </a:lnSpc>
              <a:spcBef>
                <a:spcPts val="1366"/>
              </a:spcBef>
              <a:spcAft>
                <a:spcPts val="567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Not all molecules have in a sample the same amount of  kinetic energy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100000"/>
              </a:lnSpc>
              <a:spcBef>
                <a:spcPts val="1366"/>
              </a:spcBef>
              <a:spcAft>
                <a:spcPts val="567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a higher temperature means a larger average kinetic energy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100000"/>
              </a:lnSpc>
              <a:spcBef>
                <a:spcPts val="1264"/>
              </a:spcBef>
              <a:spcAft>
                <a:spcPts val="567"/>
              </a:spcAft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971" dur="indefinite" restart="never" nodeType="tmRoot">
          <p:childTnLst>
            <p:seq>
              <p:cTn id="972" dur="indefinite" nodeType="mainSeq">
                <p:childTnLst>
                  <p:par>
                    <p:cTn id="973" fill="hold">
                      <p:stCondLst>
                        <p:cond delay="indefinite"/>
                      </p:stCondLst>
                      <p:childTnLst>
                        <p:par>
                          <p:cTn id="974" fill="hold">
                            <p:stCondLst>
                              <p:cond delay="0"/>
                            </p:stCondLst>
                            <p:childTnLst>
                              <p:par>
                                <p:cTn id="97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77" dur="500"/>
                                        <p:tgtEl>
                                          <p:spTgt spid="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8" fill="hold">
                      <p:stCondLst>
                        <p:cond delay="indefinite"/>
                      </p:stCondLst>
                      <p:childTnLst>
                        <p:par>
                          <p:cTn id="979" fill="hold">
                            <p:stCondLst>
                              <p:cond delay="0"/>
                            </p:stCondLst>
                            <p:childTnLst>
                              <p:par>
                                <p:cTn id="98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82" dur="500"/>
                                        <p:tgtEl>
                                          <p:spTgt spid="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3" fill="hold">
                      <p:stCondLst>
                        <p:cond delay="indefinite"/>
                      </p:stCondLst>
                      <p:childTnLst>
                        <p:par>
                          <p:cTn id="984" fill="hold">
                            <p:stCondLst>
                              <p:cond delay="0"/>
                            </p:stCondLst>
                            <p:childTnLst>
                              <p:par>
                                <p:cTn id="98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87" dur="500"/>
                                        <p:tgtEl>
                                          <p:spTgt spid="2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TextShape 1"/>
          <p:cNvSpPr txBox="1"/>
          <p:nvPr/>
        </p:nvSpPr>
        <p:spPr>
          <a:xfrm>
            <a:off x="685800" y="141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Fahrenheit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256" name="TextShape 2"/>
          <p:cNvSpPr txBox="1"/>
          <p:nvPr/>
        </p:nvSpPr>
        <p:spPr>
          <a:xfrm>
            <a:off x="685800" y="140508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lnSpc>
                <a:spcPct val="100000"/>
              </a:lnSpc>
              <a:spcBef>
                <a:spcPts val="1933"/>
              </a:spcBef>
              <a:spcAft>
                <a:spcPts val="1134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The Fahrenheit Temperature Scale used as its two reference points the freezing point of concentrated saltwater (0°F) and average body temperature (100°F)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more accurate measure now set average body temperature at 98.6°F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Room temperature is about 75°F 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988" dur="indefinite" restart="never" nodeType="tmRoot">
          <p:childTnLst>
            <p:seq>
              <p:cTn id="989" dur="indefinite" nodeType="mainSeq">
                <p:childTnLst>
                  <p:par>
                    <p:cTn id="990" fill="hold">
                      <p:stCondLst>
                        <p:cond delay="indefinite"/>
                      </p:stCondLst>
                      <p:childTnLst>
                        <p:par>
                          <p:cTn id="991" fill="hold">
                            <p:stCondLst>
                              <p:cond delay="0"/>
                            </p:stCondLst>
                            <p:childTnLst>
                              <p:par>
                                <p:cTn id="99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94" dur="500"/>
                                        <p:tgtEl>
                                          <p:spTgt spid="2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5" fill="hold">
                      <p:stCondLst>
                        <p:cond delay="indefinite"/>
                      </p:stCondLst>
                      <p:childTnLst>
                        <p:par>
                          <p:cTn id="996" fill="hold">
                            <p:stCondLst>
                              <p:cond delay="0"/>
                            </p:stCondLst>
                            <p:childTnLst>
                              <p:par>
                                <p:cTn id="99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99" dur="500"/>
                                        <p:tgtEl>
                                          <p:spTgt spid="2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0" fill="hold">
                      <p:stCondLst>
                        <p:cond delay="indefinite"/>
                      </p:stCondLst>
                      <p:childTnLst>
                        <p:par>
                          <p:cTn id="1001" fill="hold">
                            <p:stCondLst>
                              <p:cond delay="0"/>
                            </p:stCondLst>
                            <p:childTnLst>
                              <p:par>
                                <p:cTn id="100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04" dur="500"/>
                                        <p:tgtEl>
                                          <p:spTgt spid="2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TextShape 1"/>
          <p:cNvSpPr txBox="1"/>
          <p:nvPr/>
        </p:nvSpPr>
        <p:spPr>
          <a:xfrm>
            <a:off x="685800" y="249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Celsius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258" name="TextShape 2"/>
          <p:cNvSpPr txBox="1"/>
          <p:nvPr/>
        </p:nvSpPr>
        <p:spPr>
          <a:xfrm>
            <a:off x="685800" y="147708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lnSpc>
                <a:spcPct val="100000"/>
              </a:lnSpc>
              <a:spcBef>
                <a:spcPts val="1366"/>
              </a:spcBef>
              <a:spcAft>
                <a:spcPts val="567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The Celsius Temperature Scale used as its two reference points the freezing point of distilled water (0°C) and boiling point of distilled water (100°C)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100000"/>
              </a:lnSpc>
              <a:spcBef>
                <a:spcPts val="1264"/>
              </a:spcBef>
              <a:spcAft>
                <a:spcPts val="567"/>
              </a:spcAft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more reproducible standards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100000"/>
              </a:lnSpc>
              <a:spcBef>
                <a:spcPts val="1264"/>
              </a:spcBef>
              <a:spcAft>
                <a:spcPts val="567"/>
              </a:spcAft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most commonly used in science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100000"/>
              </a:lnSpc>
              <a:spcBef>
                <a:spcPts val="1366"/>
              </a:spcBef>
              <a:spcAft>
                <a:spcPts val="567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Room temperature is about 25°C 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005" dur="indefinite" restart="never" nodeType="tmRoot">
          <p:childTnLst>
            <p:seq>
              <p:cTn id="1006" dur="indefinite" nodeType="mainSeq">
                <p:childTnLst>
                  <p:par>
                    <p:cTn id="1007" fill="hold">
                      <p:stCondLst>
                        <p:cond delay="indefinite"/>
                      </p:stCondLst>
                      <p:childTnLst>
                        <p:par>
                          <p:cTn id="1008" fill="hold">
                            <p:stCondLst>
                              <p:cond delay="0"/>
                            </p:stCondLst>
                            <p:childTnLst>
                              <p:par>
                                <p:cTn id="100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11" dur="500"/>
                                        <p:tgtEl>
                                          <p:spTgt spid="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2" fill="hold">
                      <p:stCondLst>
                        <p:cond delay="indefinite"/>
                      </p:stCondLst>
                      <p:childTnLst>
                        <p:par>
                          <p:cTn id="1013" fill="hold">
                            <p:stCondLst>
                              <p:cond delay="0"/>
                            </p:stCondLst>
                            <p:childTnLst>
                              <p:par>
                                <p:cTn id="101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16" dur="500"/>
                                        <p:tgtEl>
                                          <p:spTgt spid="2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7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19" dur="500"/>
                                        <p:tgtEl>
                                          <p:spTgt spid="2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0" fill="hold">
                      <p:stCondLst>
                        <p:cond delay="indefinite"/>
                      </p:stCondLst>
                      <p:childTnLst>
                        <p:par>
                          <p:cTn id="1021" fill="hold">
                            <p:stCondLst>
                              <p:cond delay="0"/>
                            </p:stCondLst>
                            <p:childTnLst>
                              <p:par>
                                <p:cTn id="102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24" dur="500"/>
                                        <p:tgtEl>
                                          <p:spTgt spid="2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TextShape 1"/>
          <p:cNvSpPr txBox="1"/>
          <p:nvPr/>
        </p:nvSpPr>
        <p:spPr>
          <a:xfrm>
            <a:off x="685800" y="213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Fahrenheit vs. Celsius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260" name="TextShape 2"/>
          <p:cNvSpPr txBox="1"/>
          <p:nvPr/>
        </p:nvSpPr>
        <p:spPr>
          <a:xfrm>
            <a:off x="685800" y="139248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a Celsius degree is 1.8 times larger than a Fahrenheit degree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the standard used for 0° on the Fahrenheit scale is a lower temperature than the standard used for 0° on the Celsius scale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261" name="" descr="32§display§T_{^{\circ}C} = \frac{T_{^{\circ}F} - 32}{1.8}§png§1200§FALSE§"/>
          <p:cNvPicPr/>
          <p:nvPr/>
        </p:nvPicPr>
        <p:blipFill>
          <a:blip r:embed="rId1"/>
          <a:stretch/>
        </p:blipFill>
        <p:spPr>
          <a:xfrm>
            <a:off x="1380960" y="4754880"/>
            <a:ext cx="2810880" cy="827280"/>
          </a:xfrm>
          <a:prstGeom prst="rect">
            <a:avLst/>
          </a:prstGeom>
          <a:ln>
            <a:noFill/>
          </a:ln>
        </p:spPr>
      </p:pic>
      <p:pic>
        <p:nvPicPr>
          <p:cNvPr id="262" name="" descr="32§display§T_{^{\circ}F} = 1.8T_{^{\circ}C} + 32§png§1200§FALSE§"/>
          <p:cNvPicPr/>
          <p:nvPr/>
        </p:nvPicPr>
        <p:blipFill>
          <a:blip r:embed="rId2"/>
          <a:stretch/>
        </p:blipFill>
        <p:spPr>
          <a:xfrm>
            <a:off x="5014080" y="4954320"/>
            <a:ext cx="3256560" cy="33624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  <p:timing>
    <p:tnLst>
      <p:par>
        <p:cTn id="1025" dur="indefinite" restart="never" nodeType="tmRoot">
          <p:childTnLst>
            <p:seq>
              <p:cTn id="1026" dur="indefinite" nodeType="mainSeq">
                <p:childTnLst>
                  <p:par>
                    <p:cTn id="1027" fill="hold">
                      <p:stCondLst>
                        <p:cond delay="indefinite"/>
                      </p:stCondLst>
                      <p:childTnLst>
                        <p:par>
                          <p:cTn id="1028" fill="hold">
                            <p:stCondLst>
                              <p:cond delay="0"/>
                            </p:stCondLst>
                            <p:childTnLst>
                              <p:par>
                                <p:cTn id="102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31" dur="500"/>
                                        <p:tgtEl>
                                          <p:spTgt spid="2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2" fill="hold">
                      <p:stCondLst>
                        <p:cond delay="indefinite"/>
                      </p:stCondLst>
                      <p:childTnLst>
                        <p:par>
                          <p:cTn id="1033" fill="hold">
                            <p:stCondLst>
                              <p:cond delay="0"/>
                            </p:stCondLst>
                            <p:childTnLst>
                              <p:par>
                                <p:cTn id="103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36" dur="500"/>
                                        <p:tgtEl>
                                          <p:spTgt spid="2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7" fill="hold">
                      <p:stCondLst>
                        <p:cond delay="indefinite"/>
                      </p:stCondLst>
                      <p:childTnLst>
                        <p:par>
                          <p:cTn id="1038" fill="hold">
                            <p:stCondLst>
                              <p:cond delay="0"/>
                            </p:stCondLst>
                            <p:childTnLst>
                              <p:par>
                                <p:cTn id="1039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041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42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3" fill="hold">
                      <p:stCondLst>
                        <p:cond delay="indefinite"/>
                      </p:stCondLst>
                      <p:childTnLst>
                        <p:par>
                          <p:cTn id="1044" fill="hold">
                            <p:stCondLst>
                              <p:cond delay="0"/>
                            </p:stCondLst>
                            <p:childTnLst>
                              <p:par>
                                <p:cTn id="104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047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48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extShape 1"/>
          <p:cNvSpPr txBox="1"/>
          <p:nvPr/>
        </p:nvSpPr>
        <p:spPr>
          <a:xfrm>
            <a:off x="685800" y="357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Classifying Matter</a:t>
            </a:r>
            <a:br/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by Physical State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66" name="TextShape 2"/>
          <p:cNvSpPr txBox="1"/>
          <p:nvPr/>
        </p:nvSpPr>
        <p:spPr>
          <a:xfrm>
            <a:off x="685800" y="1873080"/>
            <a:ext cx="7772400" cy="106704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 fontScale="97000"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matter can be classified as solid, liquid or gas based on what properties it exhibits 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graphicFrame>
        <p:nvGraphicFramePr>
          <p:cNvPr id="67" name="Object 3"/>
          <p:cNvGraphicFramePr/>
          <p:nvPr/>
        </p:nvGraphicFramePr>
        <p:xfrm>
          <a:off x="457200" y="3164400"/>
          <a:ext cx="8231040" cy="2189160"/>
        </p:xfrm>
        <a:graphic>
          <a:graphicData uri="http://schemas.openxmlformats.org/presentationml/2006/ole">
            <p:oleObj progId="Word.Document.12" r:id="rId1" spid="">
              <p:embed/>
              <p:pic>
                <p:nvPicPr>
                  <p:cNvPr id="68" name="" descr=""/>
                  <p:cNvPicPr/>
                  <p:nvPr/>
                </p:nvPicPr>
                <p:blipFill>
                  <a:blip r:embed="rId2"/>
                  <a:stretch/>
                </p:blipFill>
                <p:spPr>
                  <a:xfrm>
                    <a:off x="457200" y="3164400"/>
                    <a:ext cx="8231040" cy="2189160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oleObj>
          </a:graphicData>
        </a:graphic>
      </p:graphicFrame>
      <p:sp>
        <p:nvSpPr>
          <p:cNvPr id="69" name="CustomShape 4"/>
          <p:cNvSpPr/>
          <p:nvPr/>
        </p:nvSpPr>
        <p:spPr>
          <a:xfrm>
            <a:off x="708480" y="5257800"/>
            <a:ext cx="7271640" cy="1035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spcBef>
                <a:spcPts val="24500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Fixed = keeps shape when placed in a container,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Indefinite = takes the shape of the container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53" dur="indefinite" restart="never" nodeType="tmRoot">
          <p:childTnLst>
            <p:seq>
              <p:cTn id="54" dur="indefinite" nodeType="mainSeq">
                <p:childTnLst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9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0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3" dur="500"/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TextShape 1"/>
          <p:cNvSpPr txBox="1"/>
          <p:nvPr/>
        </p:nvSpPr>
        <p:spPr>
          <a:xfrm>
            <a:off x="685800" y="285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The Kelvin Temperature Scale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264" name="TextShape 2"/>
          <p:cNvSpPr txBox="1"/>
          <p:nvPr/>
        </p:nvSpPr>
        <p:spPr>
          <a:xfrm>
            <a:off x="685800" y="1428120"/>
            <a:ext cx="7772400" cy="4724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both the Celsius and Fahrenheit scales have negative numbers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the Kelvin scale is an absolute scale, meaning it does not allow for negative values.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0 K is called 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Absolute Zero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. It is the lowest possible temperature.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All molecular motion would stop at 0 K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Absolute Zero is a theoretical value obtained by following patterns mathematically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049" dur="indefinite" restart="never" nodeType="tmRoot">
          <p:childTnLst>
            <p:seq>
              <p:cTn id="1050" dur="indefinite" nodeType="mainSeq">
                <p:childTnLst>
                  <p:par>
                    <p:cTn id="1051" fill="hold">
                      <p:stCondLst>
                        <p:cond delay="indefinite"/>
                      </p:stCondLst>
                      <p:childTnLst>
                        <p:par>
                          <p:cTn id="1052" fill="hold">
                            <p:stCondLst>
                              <p:cond delay="0"/>
                            </p:stCondLst>
                            <p:childTnLst>
                              <p:par>
                                <p:cTn id="105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55" dur="500"/>
                                        <p:tgtEl>
                                          <p:spTgt spid="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6" fill="hold">
                      <p:stCondLst>
                        <p:cond delay="indefinite"/>
                      </p:stCondLst>
                      <p:childTnLst>
                        <p:par>
                          <p:cTn id="1057" fill="hold">
                            <p:stCondLst>
                              <p:cond delay="0"/>
                            </p:stCondLst>
                            <p:childTnLst>
                              <p:par>
                                <p:cTn id="105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60" dur="500"/>
                                        <p:tgtEl>
                                          <p:spTgt spid="2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1" fill="hold">
                      <p:stCondLst>
                        <p:cond delay="indefinite"/>
                      </p:stCondLst>
                      <p:childTnLst>
                        <p:par>
                          <p:cTn id="1062" fill="hold">
                            <p:stCondLst>
                              <p:cond delay="0"/>
                            </p:stCondLst>
                            <p:childTnLst>
                              <p:par>
                                <p:cTn id="106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65" dur="500"/>
                                        <p:tgtEl>
                                          <p:spTgt spid="2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6" fill="hold">
                      <p:stCondLst>
                        <p:cond delay="indefinite"/>
                      </p:stCondLst>
                      <p:childTnLst>
                        <p:par>
                          <p:cTn id="1067" fill="hold">
                            <p:stCondLst>
                              <p:cond delay="0"/>
                            </p:stCondLst>
                            <p:childTnLst>
                              <p:par>
                                <p:cTn id="106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70" dur="500"/>
                                        <p:tgtEl>
                                          <p:spTgt spid="2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1" fill="hold">
                      <p:stCondLst>
                        <p:cond delay="indefinite"/>
                      </p:stCondLst>
                      <p:childTnLst>
                        <p:par>
                          <p:cTn id="1072" fill="hold">
                            <p:stCondLst>
                              <p:cond delay="0"/>
                            </p:stCondLst>
                            <p:childTnLst>
                              <p:par>
                                <p:cTn id="107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75" dur="500"/>
                                        <p:tgtEl>
                                          <p:spTgt spid="2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TextShape 1"/>
          <p:cNvSpPr txBox="1"/>
          <p:nvPr/>
        </p:nvSpPr>
        <p:spPr>
          <a:xfrm>
            <a:off x="685800" y="177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Kelvin vs. Celsius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266" name="TextShape 2"/>
          <p:cNvSpPr txBox="1"/>
          <p:nvPr/>
        </p:nvSpPr>
        <p:spPr>
          <a:xfrm>
            <a:off x="685800" y="1316520"/>
            <a:ext cx="7772400" cy="36576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 fontScale="97000"/>
          </a:bodyPr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the size of a “degree” on the Kelvin scale is the same as on the Celsius scale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though technically, we don’t call the divisions on the Kelvin scale degrees; we called them kelvins!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that makes 1 K 1.8 times larger than 1°F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the 0 standard on the Kelvin scale is a much lower temperature than on the Celsius scale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267" name="" descr="32§display§T_{K} = T_{^{\circ}C} + 273§png§1200§FALSE§"/>
          <p:cNvPicPr/>
          <p:nvPr/>
        </p:nvPicPr>
        <p:blipFill>
          <a:blip r:embed="rId1"/>
          <a:stretch/>
        </p:blipFill>
        <p:spPr>
          <a:xfrm>
            <a:off x="3213720" y="5421960"/>
            <a:ext cx="2821320" cy="33876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  <p:timing>
    <p:tnLst>
      <p:par>
        <p:cTn id="1076" dur="indefinite" restart="never" nodeType="tmRoot">
          <p:childTnLst>
            <p:seq>
              <p:cTn id="1077" dur="indefinite" nodeType="mainSeq">
                <p:childTnLst>
                  <p:par>
                    <p:cTn id="1078" fill="hold">
                      <p:stCondLst>
                        <p:cond delay="indefinite"/>
                      </p:stCondLst>
                      <p:childTnLst>
                        <p:par>
                          <p:cTn id="1079" fill="hold">
                            <p:stCondLst>
                              <p:cond delay="0"/>
                            </p:stCondLst>
                            <p:childTnLst>
                              <p:par>
                                <p:cTn id="108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82" dur="500"/>
                                        <p:tgtEl>
                                          <p:spTgt spid="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3" fill="hold">
                      <p:stCondLst>
                        <p:cond delay="indefinite"/>
                      </p:stCondLst>
                      <p:childTnLst>
                        <p:par>
                          <p:cTn id="1084" fill="hold">
                            <p:stCondLst>
                              <p:cond delay="0"/>
                            </p:stCondLst>
                            <p:childTnLst>
                              <p:par>
                                <p:cTn id="108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87" dur="500"/>
                                        <p:tgtEl>
                                          <p:spTgt spid="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8" fill="hold">
                      <p:stCondLst>
                        <p:cond delay="indefinite"/>
                      </p:stCondLst>
                      <p:childTnLst>
                        <p:par>
                          <p:cTn id="1089" fill="hold">
                            <p:stCondLst>
                              <p:cond delay="0"/>
                            </p:stCondLst>
                            <p:childTnLst>
                              <p:par>
                                <p:cTn id="109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92" dur="500"/>
                                        <p:tgtEl>
                                          <p:spTgt spid="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3" fill="hold">
                      <p:stCondLst>
                        <p:cond delay="indefinite"/>
                      </p:stCondLst>
                      <p:childTnLst>
                        <p:par>
                          <p:cTn id="1094" fill="hold">
                            <p:stCondLst>
                              <p:cond delay="0"/>
                            </p:stCondLst>
                            <p:childTnLst>
                              <p:par>
                                <p:cTn id="109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97" dur="500"/>
                                        <p:tgtEl>
                                          <p:spTgt spid="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8" fill="hold">
                      <p:stCondLst>
                        <p:cond delay="indefinite"/>
                      </p:stCondLst>
                      <p:childTnLst>
                        <p:par>
                          <p:cTn id="1099" fill="hold">
                            <p:stCondLst>
                              <p:cond delay="0"/>
                            </p:stCondLst>
                            <p:childTnLst>
                              <p:par>
                                <p:cTn id="1100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02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03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TextShape 1"/>
          <p:cNvSpPr txBox="1"/>
          <p:nvPr/>
        </p:nvSpPr>
        <p:spPr>
          <a:xfrm>
            <a:off x="838080" y="0"/>
            <a:ext cx="7772400" cy="9144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Temperature Scales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grpSp>
        <p:nvGrpSpPr>
          <p:cNvPr id="269" name="Group 2"/>
          <p:cNvGrpSpPr/>
          <p:nvPr/>
        </p:nvGrpSpPr>
        <p:grpSpPr>
          <a:xfrm>
            <a:off x="990720" y="914400"/>
            <a:ext cx="609480" cy="5029200"/>
            <a:chOff x="990720" y="914400"/>
            <a:chExt cx="609480" cy="5029200"/>
          </a:xfrm>
        </p:grpSpPr>
        <p:sp>
          <p:nvSpPr>
            <p:cNvPr id="270" name="Line 3"/>
            <p:cNvSpPr/>
            <p:nvPr/>
          </p:nvSpPr>
          <p:spPr>
            <a:xfrm>
              <a:off x="990720" y="914400"/>
              <a:ext cx="0" cy="5029200"/>
            </a:xfrm>
            <a:prstGeom prst="line">
              <a:avLst/>
            </a:prstGeom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71" name="Line 4"/>
            <p:cNvSpPr/>
            <p:nvPr/>
          </p:nvSpPr>
          <p:spPr>
            <a:xfrm>
              <a:off x="990720" y="5943600"/>
              <a:ext cx="609480" cy="0"/>
            </a:xfrm>
            <a:prstGeom prst="line">
              <a:avLst/>
            </a:prstGeom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72" name="Line 5"/>
            <p:cNvSpPr/>
            <p:nvPr/>
          </p:nvSpPr>
          <p:spPr>
            <a:xfrm>
              <a:off x="990720" y="5867280"/>
              <a:ext cx="609480" cy="0"/>
            </a:xfrm>
            <a:prstGeom prst="line">
              <a:avLst/>
            </a:prstGeom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73" name="Line 6"/>
            <p:cNvSpPr/>
            <p:nvPr/>
          </p:nvSpPr>
          <p:spPr>
            <a:xfrm>
              <a:off x="990720" y="4800600"/>
              <a:ext cx="609480" cy="0"/>
            </a:xfrm>
            <a:prstGeom prst="line">
              <a:avLst/>
            </a:prstGeom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74" name="Line 7"/>
            <p:cNvSpPr/>
            <p:nvPr/>
          </p:nvSpPr>
          <p:spPr>
            <a:xfrm>
              <a:off x="990720" y="1066680"/>
              <a:ext cx="609480" cy="0"/>
            </a:xfrm>
            <a:prstGeom prst="line">
              <a:avLst/>
            </a:prstGeom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75" name="Line 8"/>
            <p:cNvSpPr/>
            <p:nvPr/>
          </p:nvSpPr>
          <p:spPr>
            <a:xfrm>
              <a:off x="990720" y="1828800"/>
              <a:ext cx="609480" cy="0"/>
            </a:xfrm>
            <a:prstGeom prst="line">
              <a:avLst/>
            </a:prstGeom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76" name="Line 9"/>
            <p:cNvSpPr/>
            <p:nvPr/>
          </p:nvSpPr>
          <p:spPr>
            <a:xfrm>
              <a:off x="990720" y="2819520"/>
              <a:ext cx="609480" cy="0"/>
            </a:xfrm>
            <a:prstGeom prst="line">
              <a:avLst/>
            </a:prstGeom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277" name="Group 10"/>
          <p:cNvGrpSpPr/>
          <p:nvPr/>
        </p:nvGrpSpPr>
        <p:grpSpPr>
          <a:xfrm>
            <a:off x="2971800" y="914400"/>
            <a:ext cx="609480" cy="5029200"/>
            <a:chOff x="2971800" y="914400"/>
            <a:chExt cx="609480" cy="5029200"/>
          </a:xfrm>
        </p:grpSpPr>
        <p:sp>
          <p:nvSpPr>
            <p:cNvPr id="278" name="Line 11"/>
            <p:cNvSpPr/>
            <p:nvPr/>
          </p:nvSpPr>
          <p:spPr>
            <a:xfrm>
              <a:off x="2971800" y="914400"/>
              <a:ext cx="0" cy="5029200"/>
            </a:xfrm>
            <a:prstGeom prst="line">
              <a:avLst/>
            </a:prstGeom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79" name="Line 12"/>
            <p:cNvSpPr/>
            <p:nvPr/>
          </p:nvSpPr>
          <p:spPr>
            <a:xfrm>
              <a:off x="2971800" y="5943600"/>
              <a:ext cx="609480" cy="0"/>
            </a:xfrm>
            <a:prstGeom prst="line">
              <a:avLst/>
            </a:prstGeom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80" name="Line 13"/>
            <p:cNvSpPr/>
            <p:nvPr/>
          </p:nvSpPr>
          <p:spPr>
            <a:xfrm>
              <a:off x="2971800" y="5867280"/>
              <a:ext cx="609480" cy="0"/>
            </a:xfrm>
            <a:prstGeom prst="line">
              <a:avLst/>
            </a:prstGeom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81" name="Line 14"/>
            <p:cNvSpPr/>
            <p:nvPr/>
          </p:nvSpPr>
          <p:spPr>
            <a:xfrm>
              <a:off x="2971800" y="4800600"/>
              <a:ext cx="609480" cy="0"/>
            </a:xfrm>
            <a:prstGeom prst="line">
              <a:avLst/>
            </a:prstGeom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82" name="Line 15"/>
            <p:cNvSpPr/>
            <p:nvPr/>
          </p:nvSpPr>
          <p:spPr>
            <a:xfrm>
              <a:off x="2971800" y="1066680"/>
              <a:ext cx="609480" cy="0"/>
            </a:xfrm>
            <a:prstGeom prst="line">
              <a:avLst/>
            </a:prstGeom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83" name="Line 16"/>
            <p:cNvSpPr/>
            <p:nvPr/>
          </p:nvSpPr>
          <p:spPr>
            <a:xfrm>
              <a:off x="2971800" y="2286000"/>
              <a:ext cx="609480" cy="0"/>
            </a:xfrm>
            <a:prstGeom prst="line">
              <a:avLst/>
            </a:prstGeom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84" name="Line 17"/>
            <p:cNvSpPr/>
            <p:nvPr/>
          </p:nvSpPr>
          <p:spPr>
            <a:xfrm>
              <a:off x="2971800" y="2819520"/>
              <a:ext cx="609480" cy="0"/>
            </a:xfrm>
            <a:prstGeom prst="line">
              <a:avLst/>
            </a:prstGeom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285" name="Group 18"/>
          <p:cNvGrpSpPr/>
          <p:nvPr/>
        </p:nvGrpSpPr>
        <p:grpSpPr>
          <a:xfrm>
            <a:off x="4952880" y="914400"/>
            <a:ext cx="609840" cy="5029200"/>
            <a:chOff x="4952880" y="914400"/>
            <a:chExt cx="609840" cy="5029200"/>
          </a:xfrm>
        </p:grpSpPr>
        <p:sp>
          <p:nvSpPr>
            <p:cNvPr id="286" name="Line 19"/>
            <p:cNvSpPr/>
            <p:nvPr/>
          </p:nvSpPr>
          <p:spPr>
            <a:xfrm>
              <a:off x="4952880" y="914400"/>
              <a:ext cx="0" cy="5029200"/>
            </a:xfrm>
            <a:prstGeom prst="line">
              <a:avLst/>
            </a:prstGeom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87" name="Line 20"/>
            <p:cNvSpPr/>
            <p:nvPr/>
          </p:nvSpPr>
          <p:spPr>
            <a:xfrm>
              <a:off x="4952880" y="5943600"/>
              <a:ext cx="609840" cy="0"/>
            </a:xfrm>
            <a:prstGeom prst="line">
              <a:avLst/>
            </a:prstGeom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88" name="Line 21"/>
            <p:cNvSpPr/>
            <p:nvPr/>
          </p:nvSpPr>
          <p:spPr>
            <a:xfrm>
              <a:off x="4952880" y="5867280"/>
              <a:ext cx="609840" cy="0"/>
            </a:xfrm>
            <a:prstGeom prst="line">
              <a:avLst/>
            </a:prstGeom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89" name="Line 22"/>
            <p:cNvSpPr/>
            <p:nvPr/>
          </p:nvSpPr>
          <p:spPr>
            <a:xfrm>
              <a:off x="4952880" y="4800600"/>
              <a:ext cx="609840" cy="0"/>
            </a:xfrm>
            <a:prstGeom prst="line">
              <a:avLst/>
            </a:prstGeom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90" name="Line 23"/>
            <p:cNvSpPr/>
            <p:nvPr/>
          </p:nvSpPr>
          <p:spPr>
            <a:xfrm>
              <a:off x="4952880" y="1066680"/>
              <a:ext cx="609840" cy="0"/>
            </a:xfrm>
            <a:prstGeom prst="line">
              <a:avLst/>
            </a:prstGeom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91" name="Line 24"/>
            <p:cNvSpPr/>
            <p:nvPr/>
          </p:nvSpPr>
          <p:spPr>
            <a:xfrm>
              <a:off x="4952880" y="2286000"/>
              <a:ext cx="609840" cy="0"/>
            </a:xfrm>
            <a:prstGeom prst="line">
              <a:avLst/>
            </a:prstGeom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92" name="Line 25"/>
            <p:cNvSpPr/>
            <p:nvPr/>
          </p:nvSpPr>
          <p:spPr>
            <a:xfrm>
              <a:off x="4952880" y="2819520"/>
              <a:ext cx="609840" cy="0"/>
            </a:xfrm>
            <a:prstGeom prst="line">
              <a:avLst/>
            </a:prstGeom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293" name="CustomShape 26"/>
          <p:cNvSpPr/>
          <p:nvPr/>
        </p:nvSpPr>
        <p:spPr>
          <a:xfrm>
            <a:off x="532080" y="6019920"/>
            <a:ext cx="1228320" cy="51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Celsius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94" name="CustomShape 27"/>
          <p:cNvSpPr/>
          <p:nvPr/>
        </p:nvSpPr>
        <p:spPr>
          <a:xfrm>
            <a:off x="2666520" y="6019920"/>
            <a:ext cx="1149120" cy="51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Kelvin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95" name="CustomShape 28"/>
          <p:cNvSpPr/>
          <p:nvPr/>
        </p:nvSpPr>
        <p:spPr>
          <a:xfrm>
            <a:off x="4342320" y="6019920"/>
            <a:ext cx="1702440" cy="51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Fahrenheit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96" name="CustomShape 29"/>
          <p:cNvSpPr/>
          <p:nvPr/>
        </p:nvSpPr>
        <p:spPr>
          <a:xfrm>
            <a:off x="1585800" y="5769000"/>
            <a:ext cx="84456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-273°C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97" name="CustomShape 30"/>
          <p:cNvSpPr/>
          <p:nvPr/>
        </p:nvSpPr>
        <p:spPr>
          <a:xfrm>
            <a:off x="61920" y="5692680"/>
            <a:ext cx="84456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-269°C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98" name="CustomShape 31"/>
          <p:cNvSpPr/>
          <p:nvPr/>
        </p:nvSpPr>
        <p:spPr>
          <a:xfrm>
            <a:off x="77760" y="4626000"/>
            <a:ext cx="96516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360" rIns="90360" tIns="44280" bIns="44280">
            <a:spAutoFit/>
          </a:bodyPr>
          <a:p>
            <a:pPr>
              <a:spcBef>
                <a:spcPts val="1123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-183°C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99" name="CustomShape 32"/>
          <p:cNvSpPr/>
          <p:nvPr/>
        </p:nvSpPr>
        <p:spPr>
          <a:xfrm>
            <a:off x="61920" y="2644920"/>
            <a:ext cx="90216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-38.9°C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00" name="CustomShape 33"/>
          <p:cNvSpPr/>
          <p:nvPr/>
        </p:nvSpPr>
        <p:spPr>
          <a:xfrm>
            <a:off x="442800" y="2111400"/>
            <a:ext cx="53964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0°C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01" name="CustomShape 34"/>
          <p:cNvSpPr/>
          <p:nvPr/>
        </p:nvSpPr>
        <p:spPr>
          <a:xfrm>
            <a:off x="214200" y="892080"/>
            <a:ext cx="76824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100°C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02" name="CustomShape 35"/>
          <p:cNvSpPr/>
          <p:nvPr/>
        </p:nvSpPr>
        <p:spPr>
          <a:xfrm>
            <a:off x="3642840" y="5769000"/>
            <a:ext cx="51840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0 K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03" name="CustomShape 36"/>
          <p:cNvSpPr/>
          <p:nvPr/>
        </p:nvSpPr>
        <p:spPr>
          <a:xfrm>
            <a:off x="2423880" y="5692680"/>
            <a:ext cx="51840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4 K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04" name="CustomShape 37"/>
          <p:cNvSpPr/>
          <p:nvPr/>
        </p:nvSpPr>
        <p:spPr>
          <a:xfrm>
            <a:off x="2189880" y="4626000"/>
            <a:ext cx="80460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90.2 K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05" name="CustomShape 38"/>
          <p:cNvSpPr/>
          <p:nvPr/>
        </p:nvSpPr>
        <p:spPr>
          <a:xfrm>
            <a:off x="2042280" y="2644920"/>
            <a:ext cx="91908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234.3 K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06" name="CustomShape 39"/>
          <p:cNvSpPr/>
          <p:nvPr/>
        </p:nvSpPr>
        <p:spPr>
          <a:xfrm>
            <a:off x="2190960" y="2111400"/>
            <a:ext cx="74700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273 K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07" name="CustomShape 40"/>
          <p:cNvSpPr/>
          <p:nvPr/>
        </p:nvSpPr>
        <p:spPr>
          <a:xfrm>
            <a:off x="2195280" y="892080"/>
            <a:ext cx="74700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373 K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08" name="CustomShape 41"/>
          <p:cNvSpPr/>
          <p:nvPr/>
        </p:nvSpPr>
        <p:spPr>
          <a:xfrm>
            <a:off x="5624640" y="5769000"/>
            <a:ext cx="87624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-459 °F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09" name="CustomShape 42"/>
          <p:cNvSpPr/>
          <p:nvPr/>
        </p:nvSpPr>
        <p:spPr>
          <a:xfrm>
            <a:off x="4176720" y="5692680"/>
            <a:ext cx="81864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-452°F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10" name="CustomShape 43"/>
          <p:cNvSpPr/>
          <p:nvPr/>
        </p:nvSpPr>
        <p:spPr>
          <a:xfrm>
            <a:off x="4176720" y="4626000"/>
            <a:ext cx="81864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-297°F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11" name="CustomShape 44"/>
          <p:cNvSpPr/>
          <p:nvPr/>
        </p:nvSpPr>
        <p:spPr>
          <a:xfrm>
            <a:off x="4095720" y="2644920"/>
            <a:ext cx="87624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-37.9°F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12" name="CustomShape 45"/>
          <p:cNvSpPr/>
          <p:nvPr/>
        </p:nvSpPr>
        <p:spPr>
          <a:xfrm>
            <a:off x="4329360" y="2111400"/>
            <a:ext cx="62784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32°F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13" name="CustomShape 46"/>
          <p:cNvSpPr/>
          <p:nvPr/>
        </p:nvSpPr>
        <p:spPr>
          <a:xfrm>
            <a:off x="4177080" y="892080"/>
            <a:ext cx="74232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212°F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14" name="CustomShape 47"/>
          <p:cNvSpPr/>
          <p:nvPr/>
        </p:nvSpPr>
        <p:spPr>
          <a:xfrm>
            <a:off x="7985880" y="5845320"/>
            <a:ext cx="1065240" cy="637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Absolute 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Zero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15" name="CustomShape 48"/>
          <p:cNvSpPr/>
          <p:nvPr/>
        </p:nvSpPr>
        <p:spPr>
          <a:xfrm>
            <a:off x="7756560" y="5616720"/>
            <a:ext cx="126360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BP  Helium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16" name="CustomShape 49"/>
          <p:cNvSpPr/>
          <p:nvPr/>
        </p:nvSpPr>
        <p:spPr>
          <a:xfrm>
            <a:off x="7757280" y="4626000"/>
            <a:ext cx="129996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BP  Oxygen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17" name="CustomShape 50"/>
          <p:cNvSpPr/>
          <p:nvPr/>
        </p:nvSpPr>
        <p:spPr>
          <a:xfrm>
            <a:off x="7732080" y="2648880"/>
            <a:ext cx="141444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MP  Mercury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18" name="CustomShape 51"/>
          <p:cNvSpPr/>
          <p:nvPr/>
        </p:nvSpPr>
        <p:spPr>
          <a:xfrm>
            <a:off x="7757280" y="2111400"/>
            <a:ext cx="90684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MP  Ice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19" name="CustomShape 52"/>
          <p:cNvSpPr/>
          <p:nvPr/>
        </p:nvSpPr>
        <p:spPr>
          <a:xfrm>
            <a:off x="7756560" y="892080"/>
            <a:ext cx="113688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BP  Water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grpSp>
        <p:nvGrpSpPr>
          <p:cNvPr id="320" name="Group 53"/>
          <p:cNvGrpSpPr/>
          <p:nvPr/>
        </p:nvGrpSpPr>
        <p:grpSpPr>
          <a:xfrm>
            <a:off x="6858000" y="914400"/>
            <a:ext cx="609480" cy="5029200"/>
            <a:chOff x="6858000" y="914400"/>
            <a:chExt cx="609480" cy="5029200"/>
          </a:xfrm>
        </p:grpSpPr>
        <p:sp>
          <p:nvSpPr>
            <p:cNvPr id="321" name="Line 54"/>
            <p:cNvSpPr/>
            <p:nvPr/>
          </p:nvSpPr>
          <p:spPr>
            <a:xfrm>
              <a:off x="6858000" y="914400"/>
              <a:ext cx="0" cy="5029200"/>
            </a:xfrm>
            <a:prstGeom prst="line">
              <a:avLst/>
            </a:prstGeom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22" name="Line 55"/>
            <p:cNvSpPr/>
            <p:nvPr/>
          </p:nvSpPr>
          <p:spPr>
            <a:xfrm>
              <a:off x="6858000" y="5943600"/>
              <a:ext cx="609480" cy="0"/>
            </a:xfrm>
            <a:prstGeom prst="line">
              <a:avLst/>
            </a:prstGeom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23" name="Line 56"/>
            <p:cNvSpPr/>
            <p:nvPr/>
          </p:nvSpPr>
          <p:spPr>
            <a:xfrm>
              <a:off x="6858000" y="5867280"/>
              <a:ext cx="609480" cy="0"/>
            </a:xfrm>
            <a:prstGeom prst="line">
              <a:avLst/>
            </a:prstGeom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24" name="Line 57"/>
            <p:cNvSpPr/>
            <p:nvPr/>
          </p:nvSpPr>
          <p:spPr>
            <a:xfrm>
              <a:off x="6858000" y="4800600"/>
              <a:ext cx="609480" cy="0"/>
            </a:xfrm>
            <a:prstGeom prst="line">
              <a:avLst/>
            </a:prstGeom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25" name="Line 58"/>
            <p:cNvSpPr/>
            <p:nvPr/>
          </p:nvSpPr>
          <p:spPr>
            <a:xfrm>
              <a:off x="6858000" y="1066680"/>
              <a:ext cx="609480" cy="0"/>
            </a:xfrm>
            <a:prstGeom prst="line">
              <a:avLst/>
            </a:prstGeom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26" name="Line 59"/>
            <p:cNvSpPr/>
            <p:nvPr/>
          </p:nvSpPr>
          <p:spPr>
            <a:xfrm>
              <a:off x="6858000" y="2286000"/>
              <a:ext cx="609480" cy="0"/>
            </a:xfrm>
            <a:prstGeom prst="line">
              <a:avLst/>
            </a:prstGeom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27" name="Line 60"/>
            <p:cNvSpPr/>
            <p:nvPr/>
          </p:nvSpPr>
          <p:spPr>
            <a:xfrm>
              <a:off x="6858000" y="2819520"/>
              <a:ext cx="609480" cy="0"/>
            </a:xfrm>
            <a:prstGeom prst="line">
              <a:avLst/>
            </a:prstGeom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328" name="CustomShape 61"/>
          <p:cNvSpPr/>
          <p:nvPr/>
        </p:nvSpPr>
        <p:spPr>
          <a:xfrm>
            <a:off x="7529040" y="5769000"/>
            <a:ext cx="50616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0 R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29" name="CustomShape 62"/>
          <p:cNvSpPr/>
          <p:nvPr/>
        </p:nvSpPr>
        <p:spPr>
          <a:xfrm>
            <a:off x="6386040" y="5692680"/>
            <a:ext cx="50616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8 R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30" name="CustomShape 63"/>
          <p:cNvSpPr/>
          <p:nvPr/>
        </p:nvSpPr>
        <p:spPr>
          <a:xfrm>
            <a:off x="6157440" y="4626000"/>
            <a:ext cx="73476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162 R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31" name="CustomShape 64"/>
          <p:cNvSpPr/>
          <p:nvPr/>
        </p:nvSpPr>
        <p:spPr>
          <a:xfrm>
            <a:off x="5999760" y="2644920"/>
            <a:ext cx="90684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421.8 R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32" name="CustomShape 65"/>
          <p:cNvSpPr/>
          <p:nvPr/>
        </p:nvSpPr>
        <p:spPr>
          <a:xfrm>
            <a:off x="6157440" y="2111400"/>
            <a:ext cx="73476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492 R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33" name="CustomShape 66"/>
          <p:cNvSpPr/>
          <p:nvPr/>
        </p:nvSpPr>
        <p:spPr>
          <a:xfrm>
            <a:off x="6117120" y="892080"/>
            <a:ext cx="73476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671 R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34" name="CustomShape 67"/>
          <p:cNvSpPr/>
          <p:nvPr/>
        </p:nvSpPr>
        <p:spPr>
          <a:xfrm>
            <a:off x="6628680" y="6019920"/>
            <a:ext cx="1365480" cy="51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Rankine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35" name="Line 68"/>
          <p:cNvSpPr/>
          <p:nvPr/>
        </p:nvSpPr>
        <p:spPr>
          <a:xfrm>
            <a:off x="990720" y="2286000"/>
            <a:ext cx="60948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36" name="Line 69"/>
          <p:cNvSpPr/>
          <p:nvPr/>
        </p:nvSpPr>
        <p:spPr>
          <a:xfrm>
            <a:off x="2971800" y="1828800"/>
            <a:ext cx="60948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37" name="Line 70"/>
          <p:cNvSpPr/>
          <p:nvPr/>
        </p:nvSpPr>
        <p:spPr>
          <a:xfrm>
            <a:off x="4952880" y="1828800"/>
            <a:ext cx="60984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38" name="Line 71"/>
          <p:cNvSpPr/>
          <p:nvPr/>
        </p:nvSpPr>
        <p:spPr>
          <a:xfrm>
            <a:off x="6858000" y="1828800"/>
            <a:ext cx="60948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39" name="CustomShape 72"/>
          <p:cNvSpPr/>
          <p:nvPr/>
        </p:nvSpPr>
        <p:spPr>
          <a:xfrm>
            <a:off x="7756560" y="1612800"/>
            <a:ext cx="133344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Room Temp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40" name="CustomShape 73"/>
          <p:cNvSpPr/>
          <p:nvPr/>
        </p:nvSpPr>
        <p:spPr>
          <a:xfrm>
            <a:off x="304920" y="1676520"/>
            <a:ext cx="65376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25°C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41" name="CustomShape 74"/>
          <p:cNvSpPr/>
          <p:nvPr/>
        </p:nvSpPr>
        <p:spPr>
          <a:xfrm>
            <a:off x="2205360" y="1600200"/>
            <a:ext cx="74700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298 K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42" name="CustomShape 75"/>
          <p:cNvSpPr/>
          <p:nvPr/>
        </p:nvSpPr>
        <p:spPr>
          <a:xfrm>
            <a:off x="4343760" y="1600200"/>
            <a:ext cx="62784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77°F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43" name="CustomShape 76"/>
          <p:cNvSpPr/>
          <p:nvPr/>
        </p:nvSpPr>
        <p:spPr>
          <a:xfrm>
            <a:off x="6119280" y="1600200"/>
            <a:ext cx="73476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537 R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TextShape 1"/>
          <p:cNvSpPr txBox="1"/>
          <p:nvPr/>
        </p:nvSpPr>
        <p:spPr>
          <a:xfrm>
            <a:off x="685800" y="228564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4400" spc="-1" strike="noStrike">
                <a:solidFill>
                  <a:srgbClr val="9900ff"/>
                </a:solidFill>
                <a:latin typeface="Times New Roman"/>
              </a:rPr>
              <a:t>Example 3.8:</a:t>
            </a:r>
            <a:br/>
            <a:r>
              <a:rPr b="1" lang="en-US" sz="4400" spc="-1" strike="noStrike">
                <a:solidFill>
                  <a:srgbClr val="9900ff"/>
                </a:solidFill>
                <a:latin typeface="Times New Roman"/>
              </a:rPr>
              <a:t>Converting Between</a:t>
            </a:r>
            <a:br/>
            <a:r>
              <a:rPr b="1" lang="en-US" sz="4400" spc="-1" strike="noStrike">
                <a:solidFill>
                  <a:srgbClr val="9900ff"/>
                </a:solidFill>
                <a:latin typeface="Times New Roman"/>
              </a:rPr>
              <a:t>Fahrenheit and Kelvin</a:t>
            </a:r>
            <a:br/>
            <a:r>
              <a:rPr b="1" lang="en-US" sz="4400" spc="-1" strike="noStrike">
                <a:solidFill>
                  <a:srgbClr val="9900ff"/>
                </a:solidFill>
                <a:latin typeface="Times New Roman"/>
              </a:rPr>
              <a:t>Temperature Scales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TextShape 1"/>
          <p:cNvSpPr txBox="1"/>
          <p:nvPr/>
        </p:nvSpPr>
        <p:spPr>
          <a:xfrm>
            <a:off x="0" y="2209680"/>
            <a:ext cx="9144000" cy="464832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Example: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Convert 310 K to Fahrenheit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46" name="Line 2"/>
          <p:cNvSpPr/>
          <p:nvPr/>
        </p:nvSpPr>
        <p:spPr>
          <a:xfrm flipV="1">
            <a:off x="4419720" y="0"/>
            <a:ext cx="0" cy="2209680"/>
          </a:xfrm>
          <a:prstGeom prst="line">
            <a:avLst/>
          </a:prstGeom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</p:spTree>
  </p:cSld>
  <p:transition>
    <p:fade thruBlk="true"/>
  </p:transition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TextShape 1"/>
          <p:cNvSpPr txBox="1"/>
          <p:nvPr/>
        </p:nvSpPr>
        <p:spPr>
          <a:xfrm>
            <a:off x="-360" y="0"/>
            <a:ext cx="426708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9900ff"/>
                </a:solidFill>
                <a:latin typeface="Times New Roman"/>
              </a:rPr>
              <a:t>Example:</a:t>
            </a:r>
            <a:br/>
            <a:r>
              <a:rPr b="0" lang="en-US" sz="2400" spc="-1" strike="noStrike">
                <a:solidFill>
                  <a:srgbClr val="9900ff"/>
                </a:solidFill>
                <a:latin typeface="Times New Roman"/>
              </a:rPr>
              <a:t>Convert 310 K to Fahrenheit</a:t>
            </a:r>
            <a:endParaRPr b="0" lang="en-US" sz="2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348" name="TextShape 2"/>
          <p:cNvSpPr txBox="1"/>
          <p:nvPr/>
        </p:nvSpPr>
        <p:spPr>
          <a:xfrm>
            <a:off x="0" y="2286000"/>
            <a:ext cx="9144000" cy="4572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Write down the given quantity and its units.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310 K 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11999"/>
              </a:spcBef>
              <a:buClr>
                <a:srgbClr val="000000"/>
              </a:buClr>
              <a:buFont typeface="Wingdings" charset="2"/>
              <a:buChar char="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Wingdings" charset="2"/>
              <a:buChar char="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TextShape 1"/>
          <p:cNvSpPr txBox="1"/>
          <p:nvPr/>
        </p:nvSpPr>
        <p:spPr>
          <a:xfrm>
            <a:off x="0" y="2286000"/>
            <a:ext cx="9144000" cy="4572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44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Write down the quantity to find and/or its units.</a:t>
            </a: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  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Find: 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? °F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98"/>
              </a:spcBef>
              <a:buClr>
                <a:srgbClr val="000000"/>
              </a:buClr>
              <a:buFont typeface="Wingdings" charset="2"/>
              <a:buChar char="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400"/>
              </a:spcBef>
              <a:buClr>
                <a:srgbClr val="000000"/>
              </a:buClr>
              <a:buFont typeface="Wingdings" charset="2"/>
              <a:buChar char="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50" name="TextShape 2"/>
          <p:cNvSpPr txBox="1"/>
          <p:nvPr/>
        </p:nvSpPr>
        <p:spPr>
          <a:xfrm>
            <a:off x="4266720" y="0"/>
            <a:ext cx="487692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Information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310 K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51" name="TextShape 3"/>
          <p:cNvSpPr txBox="1"/>
          <p:nvPr/>
        </p:nvSpPr>
        <p:spPr>
          <a:xfrm>
            <a:off x="-360" y="0"/>
            <a:ext cx="426708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9900ff"/>
                </a:solidFill>
                <a:latin typeface="Times New Roman"/>
              </a:rPr>
              <a:t>Example:</a:t>
            </a:r>
            <a:br/>
            <a:r>
              <a:rPr b="0" lang="en-US" sz="2400" spc="-1" strike="noStrike">
                <a:solidFill>
                  <a:srgbClr val="9900ff"/>
                </a:solidFill>
                <a:latin typeface="Times New Roman"/>
              </a:rPr>
              <a:t>Convert 310 K to Fahrenheit</a:t>
            </a:r>
            <a:endParaRPr b="0" lang="en-US" sz="2400" spc="-1" strike="noStrike">
              <a:solidFill>
                <a:srgbClr val="9900ff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TextShape 1"/>
          <p:cNvSpPr txBox="1"/>
          <p:nvPr/>
        </p:nvSpPr>
        <p:spPr>
          <a:xfrm>
            <a:off x="0" y="2286000"/>
            <a:ext cx="9144000" cy="4572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44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Collect Needed Equations:</a:t>
            </a: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53" name="TextShape 2"/>
          <p:cNvSpPr txBox="1"/>
          <p:nvPr/>
        </p:nvSpPr>
        <p:spPr>
          <a:xfrm>
            <a:off x="4266720" y="0"/>
            <a:ext cx="487692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Information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310 K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Find: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? °F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54" name="TextShape 3"/>
          <p:cNvSpPr txBox="1"/>
          <p:nvPr/>
        </p:nvSpPr>
        <p:spPr>
          <a:xfrm>
            <a:off x="-360" y="0"/>
            <a:ext cx="426708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9900ff"/>
                </a:solidFill>
                <a:latin typeface="Times New Roman"/>
              </a:rPr>
              <a:t>Example:</a:t>
            </a:r>
            <a:br/>
            <a:r>
              <a:rPr b="0" lang="en-US" sz="2400" spc="-1" strike="noStrike">
                <a:solidFill>
                  <a:srgbClr val="9900ff"/>
                </a:solidFill>
                <a:latin typeface="Times New Roman"/>
              </a:rPr>
              <a:t>Convert 310 K to Fahrenheit</a:t>
            </a:r>
            <a:endParaRPr b="0" lang="en-US" sz="2400" spc="-1" strike="noStrike">
              <a:solidFill>
                <a:srgbClr val="9900ff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355" name="Formula 4"/>
              <p:cNvSpPr txBox="1"/>
              <p:nvPr/>
            </p:nvSpPr>
            <p:spPr>
              <a:xfrm>
                <a:off x="3429000" y="2895480"/>
                <a:ext cx="2209680" cy="10382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°</m:t>
                    </m:r>
                    <m:r>
                      <m:rPr>
                        <m:lit/>
                        <m:nor/>
                      </m:rPr>
                      <m:t xml:space="preserve">C </m:t>
                    </m:r>
                    <m:r>
                      <m:t xml:space="preserve">=</m:t>
                    </m:r>
                    <m:f>
                      <m:num>
                        <m:d>
                          <m:dPr>
                            <m:begChr m:val="("/>
                            <m:endChr m:val=")"/>
                          </m:dPr>
                          <m:e>
                            <m:r>
                              <m:t xml:space="preserve">°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F-32</m:t>
                            </m:r>
                          </m:e>
                        </m:d>
                      </m:num>
                      <m:den>
                        <m:r>
                          <m:t xml:space="preserve">1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t xml:space="preserve">8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356" name="Formula 5"/>
              <p:cNvSpPr txBox="1"/>
              <p:nvPr/>
            </p:nvSpPr>
            <p:spPr>
              <a:xfrm>
                <a:off x="3657600" y="4038480"/>
                <a:ext cx="2222640" cy="476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rPr>
                        <m:lit/>
                        <m:nor/>
                      </m:rPr>
                      <m:t xml:space="preserve">K </m:t>
                    </m:r>
                    <m:r>
                      <m:t xml:space="preserve">=</m:t>
                    </m:r>
                    <m:r>
                      <m:t xml:space="preserve">°</m:t>
                    </m:r>
                    <m:r>
                      <m:t xml:space="preserve">C</m:t>
                    </m:r>
                    <m:r>
                      <m:t xml:space="preserve">+</m:t>
                    </m:r>
                    <m:r>
                      <m:rPr>
                        <m:lit/>
                        <m:nor/>
                      </m:rPr>
                      <m:t xml:space="preserve">273</m:t>
                    </m:r>
                  </m:oMath>
                </a14:m>
              </a:p>
            </p:txBody>
          </p:sp>
        </mc:Choice>
        <mc:Fallback/>
      </mc:AlternateContent>
    </p:spTree>
  </p:cSld>
  <p:transition>
    <p:fade thruBlk="true"/>
  </p:transition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TextShape 1"/>
          <p:cNvSpPr txBox="1"/>
          <p:nvPr/>
        </p:nvSpPr>
        <p:spPr>
          <a:xfrm>
            <a:off x="0" y="2286000"/>
            <a:ext cx="9144000" cy="4572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44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Write a Solution Map:</a:t>
            </a: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58" name="TextShape 2"/>
          <p:cNvSpPr txBox="1"/>
          <p:nvPr/>
        </p:nvSpPr>
        <p:spPr>
          <a:xfrm>
            <a:off x="4266720" y="0"/>
            <a:ext cx="487692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Information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Given:  310 K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Find: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? °F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Eq’ns: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59" name="Freeform 3"/>
          <p:cNvSpPr/>
          <p:nvPr/>
        </p:nvSpPr>
        <p:spPr>
          <a:xfrm>
            <a:off x="2743200" y="3657600"/>
            <a:ext cx="991080" cy="360"/>
          </a:xfrm>
          <a:custGeom>
            <a:avLst/>
            <a:gdLst/>
            <a:ahLst/>
            <a:rect l="0" t="0" r="r" b="b"/>
            <a:pathLst>
              <a:path w="2753" h="1">
                <a:moveTo>
                  <a:pt x="0" y="0"/>
                </a:moveTo>
                <a:lnTo>
                  <a:pt x="2752" y="0"/>
                </a:lnTo>
              </a:path>
            </a:pathLst>
          </a:custGeom>
          <a:ln w="9360">
            <a:solidFill>
              <a:srgbClr val="000000"/>
            </a:solidFill>
            <a:miter/>
            <a:tailEnd len="med" type="triangle" w="med"/>
          </a:ln>
        </p:spPr>
      </p:sp>
      <p:sp>
        <p:nvSpPr>
          <p:cNvPr id="360" name="CustomShape 4"/>
          <p:cNvSpPr/>
          <p:nvPr/>
        </p:nvSpPr>
        <p:spPr>
          <a:xfrm>
            <a:off x="1143000" y="3352680"/>
            <a:ext cx="1371600" cy="533520"/>
          </a:xfrm>
          <a:prstGeom prst="rect">
            <a:avLst/>
          </a:prstGeom>
          <a:gradFill rotWithShape="0">
            <a:gsLst>
              <a:gs pos="0">
                <a:srgbClr val="fefefe"/>
              </a:gs>
              <a:gs pos="100000">
                <a:srgbClr val="cc99ff"/>
              </a:gs>
            </a:gsLst>
            <a:path path="rect"/>
          </a:gra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K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61" name="CustomShape 5"/>
          <p:cNvSpPr/>
          <p:nvPr/>
        </p:nvSpPr>
        <p:spPr>
          <a:xfrm>
            <a:off x="3886200" y="3352680"/>
            <a:ext cx="1219320" cy="533520"/>
          </a:xfrm>
          <a:prstGeom prst="rect">
            <a:avLst/>
          </a:prstGeom>
          <a:gradFill rotWithShape="0">
            <a:gsLst>
              <a:gs pos="0">
                <a:srgbClr val="fefefe"/>
              </a:gs>
              <a:gs pos="100000">
                <a:srgbClr val="ffff00"/>
              </a:gs>
            </a:gsLst>
            <a:path path="rect"/>
          </a:gra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°C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62" name="Freeform 6"/>
          <p:cNvSpPr/>
          <p:nvPr/>
        </p:nvSpPr>
        <p:spPr>
          <a:xfrm>
            <a:off x="5334120" y="3657600"/>
            <a:ext cx="990720" cy="360"/>
          </a:xfrm>
          <a:custGeom>
            <a:avLst/>
            <a:gdLst/>
            <a:ahLst/>
            <a:rect l="0" t="0" r="r" b="b"/>
            <a:pathLst>
              <a:path w="2752" h="1">
                <a:moveTo>
                  <a:pt x="0" y="0"/>
                </a:moveTo>
                <a:lnTo>
                  <a:pt x="2751" y="0"/>
                </a:lnTo>
              </a:path>
            </a:pathLst>
          </a:custGeom>
          <a:ln w="9360">
            <a:solidFill>
              <a:srgbClr val="000000"/>
            </a:solidFill>
            <a:miter/>
            <a:tailEnd len="med" type="triangle" w="med"/>
          </a:ln>
        </p:spPr>
      </p:sp>
      <p:sp>
        <p:nvSpPr>
          <p:cNvPr id="363" name="CustomShape 7"/>
          <p:cNvSpPr/>
          <p:nvPr/>
        </p:nvSpPr>
        <p:spPr>
          <a:xfrm>
            <a:off x="6477120" y="3352680"/>
            <a:ext cx="1218960" cy="533520"/>
          </a:xfrm>
          <a:prstGeom prst="rect">
            <a:avLst/>
          </a:prstGeom>
          <a:gradFill rotWithShape="0">
            <a:gsLst>
              <a:gs pos="0">
                <a:srgbClr val="fefefe"/>
              </a:gs>
              <a:gs pos="100000">
                <a:srgbClr val="ff6699"/>
              </a:gs>
            </a:gsLst>
            <a:path path="rect"/>
          </a:gra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°F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64" name="TextShape 8"/>
          <p:cNvSpPr txBox="1"/>
          <p:nvPr/>
        </p:nvSpPr>
        <p:spPr>
          <a:xfrm>
            <a:off x="-360" y="0"/>
            <a:ext cx="426708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9900ff"/>
                </a:solidFill>
                <a:latin typeface="Times New Roman"/>
              </a:rPr>
              <a:t>Example:</a:t>
            </a:r>
            <a:br/>
            <a:r>
              <a:rPr b="0" lang="en-US" sz="2400" spc="-1" strike="noStrike">
                <a:solidFill>
                  <a:srgbClr val="9900ff"/>
                </a:solidFill>
                <a:latin typeface="Times New Roman"/>
              </a:rPr>
              <a:t>Convert 310 K to Fahrenheit</a:t>
            </a:r>
            <a:endParaRPr b="0" lang="en-US" sz="2400" spc="-1" strike="noStrike">
              <a:solidFill>
                <a:srgbClr val="9900ff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365" name="Formula 9"/>
              <p:cNvSpPr txBox="1"/>
              <p:nvPr/>
            </p:nvSpPr>
            <p:spPr>
              <a:xfrm>
                <a:off x="5410080" y="1523880"/>
                <a:ext cx="1143000" cy="5367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°</m:t>
                    </m:r>
                    <m:r>
                      <m:rPr>
                        <m:lit/>
                        <m:nor/>
                      </m:rPr>
                      <m:t xml:space="preserve">C </m:t>
                    </m:r>
                    <m:r>
                      <m:t xml:space="preserve">=</m:t>
                    </m:r>
                    <m:f>
                      <m:num>
                        <m:d>
                          <m:dPr>
                            <m:begChr m:val="("/>
                            <m:endChr m:val=")"/>
                          </m:dPr>
                          <m:e>
                            <m:r>
                              <m:t xml:space="preserve">°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F-32</m:t>
                            </m:r>
                          </m:e>
                        </m:d>
                      </m:num>
                      <m:den>
                        <m:r>
                          <m:t xml:space="preserve">1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t xml:space="preserve">8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366" name="Formula 10"/>
              <p:cNvSpPr txBox="1"/>
              <p:nvPr/>
            </p:nvSpPr>
            <p:spPr>
              <a:xfrm>
                <a:off x="6781680" y="1600200"/>
                <a:ext cx="1435320" cy="3078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rPr>
                        <m:lit/>
                        <m:nor/>
                      </m:rPr>
                      <m:t xml:space="preserve">K </m:t>
                    </m:r>
                    <m:r>
                      <m:t xml:space="preserve">=</m:t>
                    </m:r>
                    <m:r>
                      <m:t xml:space="preserve">°</m:t>
                    </m:r>
                    <m:r>
                      <m:t xml:space="preserve">C</m:t>
                    </m:r>
                    <m:r>
                      <m:t xml:space="preserve">+</m:t>
                    </m:r>
                    <m:r>
                      <m:rPr>
                        <m:lit/>
                        <m:nor/>
                      </m:rPr>
                      <m:t xml:space="preserve">273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367" name="Formula 11"/>
              <p:cNvSpPr txBox="1"/>
              <p:nvPr/>
            </p:nvSpPr>
            <p:spPr>
              <a:xfrm>
                <a:off x="4876920" y="3962520"/>
                <a:ext cx="1676160" cy="7873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°</m:t>
                    </m:r>
                    <m:r>
                      <m:rPr>
                        <m:lit/>
                        <m:nor/>
                      </m:rPr>
                      <m:t xml:space="preserve">C </m:t>
                    </m:r>
                    <m:r>
                      <m:t xml:space="preserve">=</m:t>
                    </m:r>
                    <m:f>
                      <m:num>
                        <m:d>
                          <m:dPr>
                            <m:begChr m:val="("/>
                            <m:endChr m:val=")"/>
                          </m:dPr>
                          <m:e>
                            <m:r>
                              <m:t xml:space="preserve">°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F-32</m:t>
                            </m:r>
                          </m:e>
                        </m:d>
                      </m:num>
                      <m:den>
                        <m:r>
                          <m:t xml:space="preserve">1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t xml:space="preserve">8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368" name="Formula 12"/>
              <p:cNvSpPr txBox="1"/>
              <p:nvPr/>
            </p:nvSpPr>
            <p:spPr>
              <a:xfrm>
                <a:off x="2438280" y="4114800"/>
                <a:ext cx="1828800" cy="3920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rPr>
                        <m:lit/>
                        <m:nor/>
                      </m:rPr>
                      <m:t xml:space="preserve">K </m:t>
                    </m:r>
                    <m:r>
                      <m:t xml:space="preserve">=</m:t>
                    </m:r>
                    <m:r>
                      <m:t xml:space="preserve">°</m:t>
                    </m:r>
                    <m:r>
                      <m:t xml:space="preserve">C</m:t>
                    </m:r>
                    <m:r>
                      <m:t xml:space="preserve">+</m:t>
                    </m:r>
                    <m:r>
                      <m:rPr>
                        <m:lit/>
                        <m:nor/>
                      </m:rPr>
                      <m:t xml:space="preserve">273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369" name="Formula 13"/>
              <p:cNvSpPr txBox="1"/>
              <p:nvPr/>
            </p:nvSpPr>
            <p:spPr>
              <a:xfrm>
                <a:off x="2438280" y="4800600"/>
                <a:ext cx="1828800" cy="3920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K</m:t>
                    </m:r>
                    <m:r>
                      <m:t xml:space="preserve">−</m:t>
                    </m:r>
                    <m:r>
                      <m:rPr>
                        <m:lit/>
                        <m:nor/>
                      </m:rPr>
                      <m:t xml:space="preserve">273</m:t>
                    </m:r>
                    <m:r>
                      <m:t xml:space="preserve">=</m:t>
                    </m:r>
                    <m:r>
                      <m:t xml:space="preserve">°</m:t>
                    </m:r>
                    <m:r>
                      <m:t xml:space="preserve">C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370" name="Formula 14"/>
              <p:cNvSpPr txBox="1"/>
              <p:nvPr/>
            </p:nvSpPr>
            <p:spPr>
              <a:xfrm>
                <a:off x="4686480" y="4978440"/>
                <a:ext cx="2400120" cy="4683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1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t xml:space="preserve">8</m:t>
                    </m:r>
                    <m:r>
                      <m:t xml:space="preserve">×</m:t>
                    </m:r>
                    <m:r>
                      <m:t xml:space="preserve">°</m:t>
                    </m:r>
                    <m:r>
                      <m:rPr>
                        <m:lit/>
                        <m:nor/>
                      </m:rPr>
                      <m:t xml:space="preserve">C </m:t>
                    </m:r>
                    <m:r>
                      <m:t xml:space="preserve">=</m:t>
                    </m:r>
                    <m:d>
                      <m:dPr>
                        <m:begChr m:val="("/>
                        <m:endChr m:val=")"/>
                      </m:dPr>
                      <m:e>
                        <m:r>
                          <m:t xml:space="preserve">°</m:t>
                        </m:r>
                        <m:r>
                          <m:rPr>
                            <m:lit/>
                            <m:nor/>
                          </m:rPr>
                          <m:t xml:space="preserve">F-32</m:t>
                        </m:r>
                      </m:e>
                    </m:d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371" name="Formula 15"/>
              <p:cNvSpPr txBox="1"/>
              <p:nvPr/>
            </p:nvSpPr>
            <p:spPr>
              <a:xfrm>
                <a:off x="4724280" y="5638680"/>
                <a:ext cx="2363760" cy="3924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1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t xml:space="preserve">8</m:t>
                    </m:r>
                    <m:r>
                      <m:t xml:space="preserve">×</m:t>
                    </m:r>
                    <m:r>
                      <m:t xml:space="preserve">°</m:t>
                    </m:r>
                    <m:r>
                      <m:t xml:space="preserve">C</m:t>
                    </m:r>
                    <m:r>
                      <m:t xml:space="preserve">+</m:t>
                    </m:r>
                    <m:r>
                      <m:t xml:space="preserve">32</m:t>
                    </m:r>
                    <m:r>
                      <m:t xml:space="preserve">=</m:t>
                    </m:r>
                    <m:r>
                      <m:t xml:space="preserve">°</m:t>
                    </m:r>
                    <m:r>
                      <m:t xml:space="preserve">F</m:t>
                    </m:r>
                  </m:oMath>
                </a14:m>
              </a:p>
            </p:txBody>
          </p:sp>
        </mc:Choice>
        <mc:Fallback/>
      </mc:AlternateContent>
    </p:spTree>
  </p:cSld>
  <p:transition>
    <p:fade thruBlk="true"/>
  </p:transition>
  <p:timing>
    <p:tnLst>
      <p:par>
        <p:cTn id="1104" dur="indefinite" restart="never" nodeType="tmRoot">
          <p:childTnLst>
            <p:seq>
              <p:cTn id="1105" dur="indefinite" nodeType="mainSeq">
                <p:childTnLst>
                  <p:par>
                    <p:cTn id="1106" fill="hold">
                      <p:stCondLst>
                        <p:cond delay="indefinite"/>
                      </p:stCondLst>
                      <p:childTnLst>
                        <p:par>
                          <p:cTn id="1107" fill="hold">
                            <p:stCondLst>
                              <p:cond delay="0"/>
                            </p:stCondLst>
                            <p:childTnLst>
                              <p:par>
                                <p:cTn id="1108" nodeType="clickEffect" fill="hold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10" dur="5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11" dur="5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2" fill="hold">
                      <p:stCondLst>
                        <p:cond delay="indefinite"/>
                      </p:stCondLst>
                      <p:childTnLst>
                        <p:par>
                          <p:cTn id="1113" fill="hold">
                            <p:stCondLst>
                              <p:cond delay="0"/>
                            </p:stCondLst>
                            <p:childTnLst>
                              <p:par>
                                <p:cTn id="1114" nodeType="clickEffect" fill="hold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16" dur="500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17" dur="500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8" fill="hold">
                      <p:stCondLst>
                        <p:cond delay="indefinite"/>
                      </p:stCondLst>
                      <p:childTnLst>
                        <p:par>
                          <p:cTn id="1119" fill="hold">
                            <p:stCondLst>
                              <p:cond delay="0"/>
                            </p:stCondLst>
                            <p:childTnLst>
                              <p:par>
                                <p:cTn id="1120" nodeType="click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22" dur="500" fill="hold"/>
                                        <p:tgtEl>
                                          <p:spTgt spid="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23" dur="500" fill="hold"/>
                                        <p:tgtEl>
                                          <p:spTgt spid="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4" fill="hold">
                      <p:stCondLst>
                        <p:cond delay="indefinite"/>
                      </p:stCondLst>
                      <p:childTnLst>
                        <p:par>
                          <p:cTn id="1125" fill="hold">
                            <p:stCondLst>
                              <p:cond delay="0"/>
                            </p:stCondLst>
                            <p:childTnLst>
                              <p:par>
                                <p:cTn id="1126" nodeType="clickEffect" fill="hold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28" dur="500" fill="hold"/>
                                        <p:tgtEl>
                                          <p:spTgt spid="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29" dur="500" fill="hold"/>
                                        <p:tgtEl>
                                          <p:spTgt spid="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0" fill="hold">
                      <p:stCondLst>
                        <p:cond delay="indefinite"/>
                      </p:stCondLst>
                      <p:childTnLst>
                        <p:par>
                          <p:cTn id="1131" fill="hold">
                            <p:stCondLst>
                              <p:cond delay="0"/>
                            </p:stCondLst>
                            <p:childTnLst>
                              <p:par>
                                <p:cTn id="1132" nodeType="click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34" dur="500" fill="hold"/>
                                        <p:tgtEl>
                                          <p:spTgt spid="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35" dur="500" fill="hold"/>
                                        <p:tgtEl>
                                          <p:spTgt spid="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6" fill="hold">
                      <p:stCondLst>
                        <p:cond delay="indefinite"/>
                      </p:stCondLst>
                      <p:childTnLst>
                        <p:par>
                          <p:cTn id="1137" fill="hold">
                            <p:stCondLst>
                              <p:cond delay="0"/>
                            </p:stCondLst>
                            <p:childTnLst>
                              <p:par>
                                <p:cTn id="1138" nodeType="clickEffect" fill="hold" presetClass="entr" presetID="2" presetSubtype="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40" dur="500" fill="hold"/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41" dur="500" fill="hold"/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2" fill="hold">
                      <p:stCondLst>
                        <p:cond delay="indefinite"/>
                      </p:stCondLst>
                      <p:childTnLst>
                        <p:par>
                          <p:cTn id="1143" fill="hold">
                            <p:stCondLst>
                              <p:cond delay="0"/>
                            </p:stCondLst>
                            <p:childTnLst>
                              <p:par>
                                <p:cTn id="1144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146" dur="50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7" fill="hold">
                      <p:stCondLst>
                        <p:cond delay="indefinite"/>
                      </p:stCondLst>
                      <p:childTnLst>
                        <p:par>
                          <p:cTn id="1148" fill="hold">
                            <p:stCondLst>
                              <p:cond delay="0"/>
                            </p:stCondLst>
                            <p:childTnLst>
                              <p:par>
                                <p:cTn id="1149" nodeType="clickEffect" fill="hold" presetClass="entr" presetID="2" presetSubtype="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51" dur="500" fill="hold"/>
                                        <p:tgtEl>
                                          <p:spTgt spid="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52" dur="500" fill="hold"/>
                                        <p:tgtEl>
                                          <p:spTgt spid="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3" fill="hold">
                      <p:stCondLst>
                        <p:cond delay="indefinite"/>
                      </p:stCondLst>
                      <p:childTnLst>
                        <p:par>
                          <p:cTn id="1154" fill="hold">
                            <p:stCondLst>
                              <p:cond delay="0"/>
                            </p:stCondLst>
                            <p:childTnLst>
                              <p:par>
                                <p:cTn id="1155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157" dur="50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8" fill="hold">
                      <p:stCondLst>
                        <p:cond delay="indefinite"/>
                      </p:stCondLst>
                      <p:childTnLst>
                        <p:par>
                          <p:cTn id="1159" fill="hold">
                            <p:stCondLst>
                              <p:cond delay="0"/>
                            </p:stCondLst>
                            <p:childTnLst>
                              <p:par>
                                <p:cTn id="1160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162" dur="5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TextShape 1"/>
          <p:cNvSpPr txBox="1"/>
          <p:nvPr/>
        </p:nvSpPr>
        <p:spPr>
          <a:xfrm>
            <a:off x="0" y="2514240"/>
            <a:ext cx="9144000" cy="43434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Apply the Solution Map: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73" name="CustomShape 2"/>
          <p:cNvSpPr/>
          <p:nvPr/>
        </p:nvSpPr>
        <p:spPr>
          <a:xfrm>
            <a:off x="4041000" y="5029200"/>
            <a:ext cx="1253520" cy="5205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= 99°F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74" name="CustomShape 3"/>
          <p:cNvSpPr/>
          <p:nvPr/>
        </p:nvSpPr>
        <p:spPr>
          <a:xfrm>
            <a:off x="229680" y="4952880"/>
            <a:ext cx="3337920" cy="5205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Sig. Figs. &amp; Round: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75" name="TextShape 4"/>
          <p:cNvSpPr txBox="1"/>
          <p:nvPr/>
        </p:nvSpPr>
        <p:spPr>
          <a:xfrm>
            <a:off x="4266720" y="-360"/>
            <a:ext cx="4876920" cy="25146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Information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Given:  310 K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Find: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? °F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Eq’ns: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Sol’n Map: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K 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°C 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°F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76" name="TextShape 5"/>
          <p:cNvSpPr txBox="1"/>
          <p:nvPr/>
        </p:nvSpPr>
        <p:spPr>
          <a:xfrm>
            <a:off x="-360" y="-360"/>
            <a:ext cx="4267080" cy="25146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9900ff"/>
                </a:solidFill>
                <a:latin typeface="Times New Roman"/>
              </a:rPr>
              <a:t>Example:</a:t>
            </a:r>
            <a:br/>
            <a:r>
              <a:rPr b="0" lang="en-US" sz="2400" spc="-1" strike="noStrike">
                <a:solidFill>
                  <a:srgbClr val="9900ff"/>
                </a:solidFill>
                <a:latin typeface="Times New Roman"/>
              </a:rPr>
              <a:t>Convert 310 K to Fahrenheit</a:t>
            </a:r>
            <a:endParaRPr b="0" lang="en-US" sz="2400" spc="-1" strike="noStrike">
              <a:solidFill>
                <a:srgbClr val="9900ff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377" name="Formula 6"/>
              <p:cNvSpPr txBox="1"/>
              <p:nvPr/>
            </p:nvSpPr>
            <p:spPr>
              <a:xfrm>
                <a:off x="5562720" y="1600200"/>
                <a:ext cx="1371600" cy="2952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K</m:t>
                    </m:r>
                    <m:r>
                      <m:t xml:space="preserve">−</m:t>
                    </m:r>
                    <m:r>
                      <m:rPr>
                        <m:lit/>
                        <m:nor/>
                      </m:rPr>
                      <m:t xml:space="preserve">273</m:t>
                    </m:r>
                    <m:r>
                      <m:t xml:space="preserve">=</m:t>
                    </m:r>
                    <m:r>
                      <m:t xml:space="preserve">°</m:t>
                    </m:r>
                    <m:r>
                      <m:t xml:space="preserve">C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378" name="Formula 7"/>
              <p:cNvSpPr txBox="1"/>
              <p:nvPr/>
            </p:nvSpPr>
            <p:spPr>
              <a:xfrm>
                <a:off x="4876920" y="3124080"/>
                <a:ext cx="3124080" cy="5144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1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t xml:space="preserve">8</m:t>
                    </m:r>
                    <m:r>
                      <m:t xml:space="preserve">×</m:t>
                    </m:r>
                    <m:r>
                      <m:t xml:space="preserve">°</m:t>
                    </m:r>
                    <m:r>
                      <m:t xml:space="preserve">C</m:t>
                    </m:r>
                    <m:r>
                      <m:t xml:space="preserve">+</m:t>
                    </m:r>
                    <m:r>
                      <m:t xml:space="preserve">32</m:t>
                    </m:r>
                    <m:r>
                      <m:t xml:space="preserve">=</m:t>
                    </m:r>
                    <m:r>
                      <m:t xml:space="preserve">°</m:t>
                    </m:r>
                    <m:r>
                      <m:t xml:space="preserve">F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379" name="Formula 8"/>
              <p:cNvSpPr txBox="1"/>
              <p:nvPr/>
            </p:nvSpPr>
            <p:spPr>
              <a:xfrm>
                <a:off x="1447920" y="3124080"/>
                <a:ext cx="2286000" cy="4921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K</m:t>
                    </m:r>
                    <m:r>
                      <m:t xml:space="preserve">−</m:t>
                    </m:r>
                    <m:r>
                      <m:rPr>
                        <m:lit/>
                        <m:nor/>
                      </m:rPr>
                      <m:t xml:space="preserve">273</m:t>
                    </m:r>
                    <m:r>
                      <m:t xml:space="preserve">=</m:t>
                    </m:r>
                    <m:r>
                      <m:t xml:space="preserve">°</m:t>
                    </m:r>
                    <m:r>
                      <m:t xml:space="preserve">C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380" name="Formula 9"/>
              <p:cNvSpPr txBox="1"/>
              <p:nvPr/>
            </p:nvSpPr>
            <p:spPr>
              <a:xfrm>
                <a:off x="7104240" y="1585800"/>
                <a:ext cx="1904760" cy="314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1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t xml:space="preserve">8</m:t>
                    </m:r>
                    <m:r>
                      <m:t xml:space="preserve">×</m:t>
                    </m:r>
                    <m:r>
                      <m:t xml:space="preserve">°</m:t>
                    </m:r>
                    <m:r>
                      <m:t xml:space="preserve">C</m:t>
                    </m:r>
                    <m:r>
                      <m:t xml:space="preserve">+</m:t>
                    </m:r>
                    <m:r>
                      <m:t xml:space="preserve">32</m:t>
                    </m:r>
                    <m:r>
                      <m:t xml:space="preserve">=</m:t>
                    </m:r>
                    <m:r>
                      <m:t xml:space="preserve">°</m:t>
                    </m:r>
                    <m:r>
                      <m:t xml:space="preserve">F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381" name="Formula 10"/>
              <p:cNvSpPr txBox="1"/>
              <p:nvPr/>
            </p:nvSpPr>
            <p:spPr>
              <a:xfrm>
                <a:off x="1160640" y="3657600"/>
                <a:ext cx="2568240" cy="4921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3</m:t>
                    </m:r>
                    <m:r>
                      <m:rPr>
                        <m:lit/>
                        <m:nor/>
                      </m:rPr>
                      <m:t xml:space="preserve">10</m:t>
                    </m:r>
                    <m:r>
                      <m:t xml:space="preserve">−</m:t>
                    </m:r>
                    <m:r>
                      <m:rPr>
                        <m:lit/>
                        <m:nor/>
                      </m:rPr>
                      <m:t xml:space="preserve">273</m:t>
                    </m:r>
                    <m:r>
                      <m:t xml:space="preserve">=</m:t>
                    </m:r>
                    <m:r>
                      <m:t xml:space="preserve">°</m:t>
                    </m:r>
                    <m:r>
                      <m:t xml:space="preserve">C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382" name="Formula 11"/>
              <p:cNvSpPr txBox="1"/>
              <p:nvPr/>
            </p:nvSpPr>
            <p:spPr>
              <a:xfrm>
                <a:off x="1739880" y="4191120"/>
                <a:ext cx="1407960" cy="4921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rPr>
                        <m:lit/>
                        <m:nor/>
                      </m:rPr>
                      <m:t xml:space="preserve">37</m:t>
                    </m:r>
                    <m:r>
                      <m:t xml:space="preserve">=</m:t>
                    </m:r>
                    <m:r>
                      <m:t xml:space="preserve">°</m:t>
                    </m:r>
                    <m:r>
                      <m:t xml:space="preserve">C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383" name="Formula 12"/>
              <p:cNvSpPr txBox="1"/>
              <p:nvPr/>
            </p:nvSpPr>
            <p:spPr>
              <a:xfrm>
                <a:off x="4894200" y="3657600"/>
                <a:ext cx="3087720" cy="5144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1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t xml:space="preserve">8</m:t>
                    </m:r>
                    <m:r>
                      <m:t xml:space="preserve">×</m:t>
                    </m:r>
                    <m:r>
                      <m:rPr>
                        <m:lit/>
                        <m:nor/>
                      </m:rPr>
                      <m:t xml:space="preserve">37</m:t>
                    </m:r>
                    <m:r>
                      <m:t xml:space="preserve">+</m:t>
                    </m:r>
                    <m:r>
                      <m:t xml:space="preserve">32</m:t>
                    </m:r>
                    <m:r>
                      <m:t xml:space="preserve">=</m:t>
                    </m:r>
                    <m:r>
                      <m:t xml:space="preserve">°</m:t>
                    </m:r>
                    <m:r>
                      <m:t xml:space="preserve">F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384" name="Formula 13"/>
              <p:cNvSpPr txBox="1"/>
              <p:nvPr/>
            </p:nvSpPr>
            <p:spPr>
              <a:xfrm>
                <a:off x="5546880" y="4191120"/>
                <a:ext cx="1747800" cy="5140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98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6 </m:t>
                    </m:r>
                    <m:r>
                      <m:t xml:space="preserve">=</m:t>
                    </m:r>
                    <m:r>
                      <m:t xml:space="preserve">°</m:t>
                    </m:r>
                    <m:r>
                      <m:t xml:space="preserve">F</m:t>
                    </m:r>
                  </m:oMath>
                </a14:m>
              </a:p>
            </p:txBody>
          </p:sp>
        </mc:Choice>
        <mc:Fallback/>
      </mc:AlternateContent>
    </p:spTree>
  </p:cSld>
  <p:transition>
    <p:fade thruBlk="true"/>
  </p:transition>
  <p:timing>
    <p:tnLst>
      <p:par>
        <p:cTn id="1163" dur="indefinite" restart="never" nodeType="tmRoot">
          <p:childTnLst>
            <p:seq>
              <p:cTn id="1164" dur="indefinite" nodeType="mainSeq">
                <p:childTnLst>
                  <p:par>
                    <p:cTn id="1165" fill="hold">
                      <p:stCondLst>
                        <p:cond delay="indefinite"/>
                      </p:stCondLst>
                      <p:childTnLst>
                        <p:par>
                          <p:cTn id="1166" fill="hold">
                            <p:stCondLst>
                              <p:cond delay="0"/>
                            </p:stCondLst>
                            <p:childTnLst>
                              <p:par>
                                <p:cTn id="1167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169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0" fill="hold">
                      <p:stCondLst>
                        <p:cond delay="indefinite"/>
                      </p:stCondLst>
                      <p:childTnLst>
                        <p:par>
                          <p:cTn id="1171" fill="hold">
                            <p:stCondLst>
                              <p:cond delay="0"/>
                            </p:stCondLst>
                            <p:childTnLst>
                              <p:par>
                                <p:cTn id="1172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174" dur="5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5" fill="hold">
                      <p:stCondLst>
                        <p:cond delay="indefinite"/>
                      </p:stCondLst>
                      <p:childTnLst>
                        <p:par>
                          <p:cTn id="1176" fill="hold">
                            <p:stCondLst>
                              <p:cond delay="0"/>
                            </p:stCondLst>
                            <p:childTnLst>
                              <p:par>
                                <p:cTn id="1177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179" dur="5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0" fill="hold">
                      <p:stCondLst>
                        <p:cond delay="indefinite"/>
                      </p:stCondLst>
                      <p:childTnLst>
                        <p:par>
                          <p:cTn id="1181" fill="hold">
                            <p:stCondLst>
                              <p:cond delay="0"/>
                            </p:stCondLst>
                            <p:childTnLst>
                              <p:par>
                                <p:cTn id="1182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184" dur="50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5" fill="hold">
                      <p:stCondLst>
                        <p:cond delay="indefinite"/>
                      </p:stCondLst>
                      <p:childTnLst>
                        <p:par>
                          <p:cTn id="1186" fill="hold">
                            <p:stCondLst>
                              <p:cond delay="0"/>
                            </p:stCondLst>
                            <p:childTnLst>
                              <p:par>
                                <p:cTn id="1187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189" dur="5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0" fill="hold">
                      <p:stCondLst>
                        <p:cond delay="indefinite"/>
                      </p:stCondLst>
                      <p:childTnLst>
                        <p:par>
                          <p:cTn id="1191" fill="hold">
                            <p:stCondLst>
                              <p:cond delay="0"/>
                            </p:stCondLst>
                            <p:childTnLst>
                              <p:par>
                                <p:cTn id="1192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194" dur="500"/>
                                        <p:tgtEl>
                                          <p:spTgt spid="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5" fill="hold">
                      <p:stCondLst>
                        <p:cond delay="indefinite"/>
                      </p:stCondLst>
                      <p:childTnLst>
                        <p:par>
                          <p:cTn id="1196" fill="hold">
                            <p:stCondLst>
                              <p:cond delay="0"/>
                            </p:stCondLst>
                            <p:childTnLst>
                              <p:par>
                                <p:cTn id="119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99" dur="50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0" fill="hold">
                      <p:stCondLst>
                        <p:cond delay="indefinite"/>
                      </p:stCondLst>
                      <p:childTnLst>
                        <p:par>
                          <p:cTn id="1201" fill="hold">
                            <p:stCondLst>
                              <p:cond delay="0"/>
                            </p:stCondLst>
                            <p:childTnLst>
                              <p:par>
                                <p:cTn id="120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04" dur="5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Shape 1"/>
          <p:cNvSpPr txBox="1"/>
          <p:nvPr/>
        </p:nvSpPr>
        <p:spPr>
          <a:xfrm>
            <a:off x="685800" y="12456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 u="sng">
                <a:solidFill>
                  <a:srgbClr val="ff0000"/>
                </a:solidFill>
                <a:uFillTx/>
                <a:latin typeface="Times New Roman"/>
                <a:hlinkClick r:id="rId1"/>
              </a:rPr>
              <a:t>Structure Determines Properties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71" name="TextShape 2"/>
          <p:cNvSpPr txBox="1"/>
          <p:nvPr/>
        </p:nvSpPr>
        <p:spPr>
          <a:xfrm>
            <a:off x="685800" y="1142640"/>
            <a:ext cx="7772400" cy="1600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the atoms or molecules have different structures in solids, liquid and gases, leading to different properties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72" name="states%20of%20matter" descr=""/>
          <p:cNvPicPr/>
          <p:nvPr/>
        </p:nvPicPr>
        <p:blipFill>
          <a:blip r:embed="rId2"/>
          <a:stretch/>
        </p:blipFill>
        <p:spPr>
          <a:xfrm>
            <a:off x="1523880" y="2743200"/>
            <a:ext cx="6286680" cy="396540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  <p:timing>
    <p:tnLst>
      <p:par>
        <p:cTn id="74" dur="indefinite" restart="never" nodeType="tmRoot">
          <p:childTnLst>
            <p:seq>
              <p:cTn id="75" dur="indefinite" nodeType="mainSeq">
                <p:childTnLst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0" dur="50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8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TextShape 1"/>
          <p:cNvSpPr txBox="1"/>
          <p:nvPr/>
        </p:nvSpPr>
        <p:spPr>
          <a:xfrm>
            <a:off x="0" y="2514240"/>
            <a:ext cx="9144000" cy="43434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Check the Solution: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86" name="CustomShape 2"/>
          <p:cNvSpPr/>
          <p:nvPr/>
        </p:nvSpPr>
        <p:spPr>
          <a:xfrm>
            <a:off x="3432240" y="3505320"/>
            <a:ext cx="2309760" cy="5205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310 K = 99 °F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87" name="CustomShape 3"/>
          <p:cNvSpPr/>
          <p:nvPr/>
        </p:nvSpPr>
        <p:spPr>
          <a:xfrm>
            <a:off x="1287720" y="4495680"/>
            <a:ext cx="6852960" cy="11912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The units of the answer, °F, are correct.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The magnitude of the answer makes sense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since both are above, but close to, Room Temperature.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88" name="TextShape 4"/>
          <p:cNvSpPr txBox="1"/>
          <p:nvPr/>
        </p:nvSpPr>
        <p:spPr>
          <a:xfrm>
            <a:off x="4266720" y="-360"/>
            <a:ext cx="4876920" cy="25146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Information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Given:  310 K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Find: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? °F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Eq’ns: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Sol’n Map: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K 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°C 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°F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89" name="TextShape 5"/>
          <p:cNvSpPr txBox="1"/>
          <p:nvPr/>
        </p:nvSpPr>
        <p:spPr>
          <a:xfrm>
            <a:off x="-360" y="-360"/>
            <a:ext cx="4267080" cy="25146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9900ff"/>
                </a:solidFill>
                <a:latin typeface="Times New Roman"/>
              </a:rPr>
              <a:t>Example:</a:t>
            </a:r>
            <a:br/>
            <a:r>
              <a:rPr b="0" lang="en-US" sz="2400" spc="-1" strike="noStrike">
                <a:solidFill>
                  <a:srgbClr val="9900ff"/>
                </a:solidFill>
                <a:latin typeface="Times New Roman"/>
              </a:rPr>
              <a:t>Convert 310 K to Fahrenheit</a:t>
            </a:r>
            <a:endParaRPr b="0" lang="en-US" sz="2400" spc="-1" strike="noStrike">
              <a:solidFill>
                <a:srgbClr val="9900ff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390" name="Formula 6"/>
              <p:cNvSpPr txBox="1"/>
              <p:nvPr/>
            </p:nvSpPr>
            <p:spPr>
              <a:xfrm>
                <a:off x="5562720" y="1600200"/>
                <a:ext cx="1371600" cy="2952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K</m:t>
                    </m:r>
                    <m:r>
                      <m:t xml:space="preserve">−</m:t>
                    </m:r>
                    <m:r>
                      <m:rPr>
                        <m:lit/>
                        <m:nor/>
                      </m:rPr>
                      <m:t xml:space="preserve">273</m:t>
                    </m:r>
                    <m:r>
                      <m:t xml:space="preserve">=</m:t>
                    </m:r>
                    <m:r>
                      <m:t xml:space="preserve">°</m:t>
                    </m:r>
                    <m:r>
                      <m:t xml:space="preserve">C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391" name="Formula 7"/>
              <p:cNvSpPr txBox="1"/>
              <p:nvPr/>
            </p:nvSpPr>
            <p:spPr>
              <a:xfrm>
                <a:off x="7104240" y="1585800"/>
                <a:ext cx="1904760" cy="314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1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t xml:space="preserve">8</m:t>
                    </m:r>
                    <m:r>
                      <m:t xml:space="preserve">×</m:t>
                    </m:r>
                    <m:r>
                      <m:t xml:space="preserve">°</m:t>
                    </m:r>
                    <m:r>
                      <m:t xml:space="preserve">C</m:t>
                    </m:r>
                    <m:r>
                      <m:t xml:space="preserve">+</m:t>
                    </m:r>
                    <m:r>
                      <m:t xml:space="preserve">32</m:t>
                    </m:r>
                    <m:r>
                      <m:t xml:space="preserve">=</m:t>
                    </m:r>
                    <m:r>
                      <m:t xml:space="preserve">°</m:t>
                    </m:r>
                    <m:r>
                      <m:t xml:space="preserve">F</m:t>
                    </m:r>
                  </m:oMath>
                </a14:m>
              </a:p>
            </p:txBody>
          </p:sp>
        </mc:Choice>
        <mc:Fallback/>
      </mc:AlternateContent>
    </p:spTree>
  </p:cSld>
  <p:transition>
    <p:fade thruBlk="true"/>
  </p:transition>
  <p:timing>
    <p:tnLst>
      <p:par>
        <p:cTn id="1205" dur="indefinite" restart="never" nodeType="tmRoot">
          <p:childTnLst>
            <p:seq>
              <p:cTn id="1206" dur="indefinite" nodeType="mainSeq">
                <p:childTnLst>
                  <p:par>
                    <p:cTn id="1207" fill="hold">
                      <p:stCondLst>
                        <p:cond delay="indefinite"/>
                      </p:stCondLst>
                      <p:childTnLst>
                        <p:par>
                          <p:cTn id="1208" fill="hold">
                            <p:stCondLst>
                              <p:cond delay="0"/>
                            </p:stCondLst>
                            <p:childTnLst>
                              <p:par>
                                <p:cTn id="120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11" dur="500"/>
                                        <p:tgtEl>
                                          <p:spTgt spid="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2" fill="hold">
                      <p:stCondLst>
                        <p:cond delay="indefinite"/>
                      </p:stCondLst>
                      <p:childTnLst>
                        <p:par>
                          <p:cTn id="1213" fill="hold">
                            <p:stCondLst>
                              <p:cond delay="0"/>
                            </p:stCondLst>
                            <p:childTnLst>
                              <p:par>
                                <p:cTn id="121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16" dur="500"/>
                                        <p:tgtEl>
                                          <p:spTgt spid="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TextShape 1"/>
          <p:cNvSpPr txBox="1"/>
          <p:nvPr/>
        </p:nvSpPr>
        <p:spPr>
          <a:xfrm>
            <a:off x="685800" y="8424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600" spc="-1" strike="noStrike">
                <a:solidFill>
                  <a:srgbClr val="9900ff"/>
                </a:solidFill>
                <a:latin typeface="Times New Roman"/>
              </a:rPr>
              <a:t>Energy and the Temperature of Matter</a:t>
            </a:r>
            <a:endParaRPr b="0" lang="en-US" sz="36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393" name="TextShape 2"/>
          <p:cNvSpPr txBox="1"/>
          <p:nvPr/>
        </p:nvSpPr>
        <p:spPr>
          <a:xfrm>
            <a:off x="609480" y="1218960"/>
            <a:ext cx="7772400" cy="510516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The amount the temperature of an object increases depends on the amount of heat energy added (q).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If you double the added heat energy the temperature will increase twice as much.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The amount the temperature of an object increases depends on its mass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If you double the mass it will take twice as much heat energy to raise the temperature the same amount.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217" dur="indefinite" restart="never" nodeType="tmRoot">
          <p:childTnLst>
            <p:seq>
              <p:cTn id="1218" dur="indefinite" nodeType="mainSeq">
                <p:childTnLst>
                  <p:par>
                    <p:cTn id="1219" fill="hold">
                      <p:stCondLst>
                        <p:cond delay="indefinite"/>
                      </p:stCondLst>
                      <p:childTnLst>
                        <p:par>
                          <p:cTn id="1220" fill="hold">
                            <p:stCondLst>
                              <p:cond delay="0"/>
                            </p:stCondLst>
                            <p:childTnLst>
                              <p:par>
                                <p:cTn id="122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23" dur="500"/>
                                        <p:tgtEl>
                                          <p:spTgt spid="3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4" fill="hold">
                      <p:stCondLst>
                        <p:cond delay="indefinite"/>
                      </p:stCondLst>
                      <p:childTnLst>
                        <p:par>
                          <p:cTn id="1225" fill="hold">
                            <p:stCondLst>
                              <p:cond delay="0"/>
                            </p:stCondLst>
                            <p:childTnLst>
                              <p:par>
                                <p:cTn id="122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28" dur="500"/>
                                        <p:tgtEl>
                                          <p:spTgt spid="3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9" fill="hold">
                      <p:stCondLst>
                        <p:cond delay="indefinite"/>
                      </p:stCondLst>
                      <p:childTnLst>
                        <p:par>
                          <p:cTn id="1230" fill="hold">
                            <p:stCondLst>
                              <p:cond delay="0"/>
                            </p:stCondLst>
                            <p:childTnLst>
                              <p:par>
                                <p:cTn id="123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33" dur="500"/>
                                        <p:tgtEl>
                                          <p:spTgt spid="3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4" fill="hold">
                      <p:stCondLst>
                        <p:cond delay="indefinite"/>
                      </p:stCondLst>
                      <p:childTnLst>
                        <p:par>
                          <p:cTn id="1235" fill="hold">
                            <p:stCondLst>
                              <p:cond delay="0"/>
                            </p:stCondLst>
                            <p:childTnLst>
                              <p:par>
                                <p:cTn id="123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38" dur="500"/>
                                        <p:tgtEl>
                                          <p:spTgt spid="3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TextShape 1"/>
          <p:cNvSpPr txBox="1"/>
          <p:nvPr/>
        </p:nvSpPr>
        <p:spPr>
          <a:xfrm>
            <a:off x="685800" y="151920"/>
            <a:ext cx="7772400" cy="6858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Heat Capacity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395" name="TextShape 2"/>
          <p:cNvSpPr txBox="1"/>
          <p:nvPr/>
        </p:nvSpPr>
        <p:spPr>
          <a:xfrm>
            <a:off x="228240" y="1018080"/>
            <a:ext cx="8839080" cy="601992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342720" indent="-342720">
              <a:spcBef>
                <a:spcPts val="198"/>
              </a:spcBef>
              <a:buClr>
                <a:srgbClr val="ff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3200" spc="-1" strike="noStrike">
                <a:solidFill>
                  <a:srgbClr val="ff0000"/>
                </a:solidFill>
                <a:latin typeface="Times New Roman"/>
              </a:rPr>
              <a:t>heat capacity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is the amount of heat a substance must absorb to raise its temperature 1°C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1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cal/°C or J/°C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1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metals have low heat capacities, insulators high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198"/>
              </a:spcBef>
              <a:buClr>
                <a:srgbClr val="ff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3200" spc="-1" strike="noStrike">
                <a:solidFill>
                  <a:srgbClr val="ff0000"/>
                </a:solidFill>
                <a:latin typeface="Times New Roman"/>
              </a:rPr>
              <a:t>specific heat</a:t>
            </a:r>
            <a:r>
              <a:rPr b="1" lang="en-US" sz="32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= heat capacity of 1 gram of the substance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1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cal/g°C or J/g°C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799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waters specific heat = 4.184 J/g°C for liquid 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2" marL="1143000" indent="-228600">
              <a:spcBef>
                <a:spcPts val="697"/>
              </a:spcBef>
              <a:buClr>
                <a:srgbClr val="000000"/>
              </a:buClr>
              <a:buFont typeface="Wingdings" charset="2"/>
              <a:buChar char="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or 1.000 cal/g°C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2" marL="1143000" indent="-228600">
              <a:spcBef>
                <a:spcPts val="697"/>
              </a:spcBef>
              <a:buClr>
                <a:srgbClr val="000000"/>
              </a:buClr>
              <a:buFont typeface="Wingdings" charset="2"/>
              <a:buChar char="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less for ice and steam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239" dur="indefinite" restart="never" nodeType="tmRoot">
          <p:childTnLst>
            <p:seq>
              <p:cTn id="1240" dur="indefinite" nodeType="mainSeq">
                <p:childTnLst>
                  <p:par>
                    <p:cTn id="1241" fill="hold">
                      <p:stCondLst>
                        <p:cond delay="indefinite"/>
                      </p:stCondLst>
                      <p:childTnLst>
                        <p:par>
                          <p:cTn id="1242" fill="hold">
                            <p:stCondLst>
                              <p:cond delay="0"/>
                            </p:stCondLst>
                            <p:childTnLst>
                              <p:par>
                                <p:cTn id="124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45" dur="500"/>
                                        <p:tgtEl>
                                          <p:spTgt spid="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6" fill="hold">
                      <p:stCondLst>
                        <p:cond delay="indefinite"/>
                      </p:stCondLst>
                      <p:childTnLst>
                        <p:par>
                          <p:cTn id="1247" fill="hold">
                            <p:stCondLst>
                              <p:cond delay="0"/>
                            </p:stCondLst>
                            <p:childTnLst>
                              <p:par>
                                <p:cTn id="124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50" dur="500"/>
                                        <p:tgtEl>
                                          <p:spTgt spid="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1" fill="hold">
                      <p:stCondLst>
                        <p:cond delay="indefinite"/>
                      </p:stCondLst>
                      <p:childTnLst>
                        <p:par>
                          <p:cTn id="1252" fill="hold">
                            <p:stCondLst>
                              <p:cond delay="0"/>
                            </p:stCondLst>
                            <p:childTnLst>
                              <p:par>
                                <p:cTn id="125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55" dur="500"/>
                                        <p:tgtEl>
                                          <p:spTgt spid="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6" fill="hold">
                      <p:stCondLst>
                        <p:cond delay="indefinite"/>
                      </p:stCondLst>
                      <p:childTnLst>
                        <p:par>
                          <p:cTn id="1257" fill="hold">
                            <p:stCondLst>
                              <p:cond delay="0"/>
                            </p:stCondLst>
                            <p:childTnLst>
                              <p:par>
                                <p:cTn id="125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60" dur="500"/>
                                        <p:tgtEl>
                                          <p:spTgt spid="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1" fill="hold">
                      <p:stCondLst>
                        <p:cond delay="indefinite"/>
                      </p:stCondLst>
                      <p:childTnLst>
                        <p:par>
                          <p:cTn id="1262" fill="hold">
                            <p:stCondLst>
                              <p:cond delay="0"/>
                            </p:stCondLst>
                            <p:childTnLst>
                              <p:par>
                                <p:cTn id="126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65" dur="500"/>
                                        <p:tgtEl>
                                          <p:spTgt spid="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6" fill="hold">
                      <p:stCondLst>
                        <p:cond delay="indefinite"/>
                      </p:stCondLst>
                      <p:childTnLst>
                        <p:par>
                          <p:cTn id="1267" fill="hold">
                            <p:stCondLst>
                              <p:cond delay="0"/>
                            </p:stCondLst>
                            <p:childTnLst>
                              <p:par>
                                <p:cTn id="126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70" dur="500"/>
                                        <p:tgtEl>
                                          <p:spTgt spid="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1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73" dur="500"/>
                                        <p:tgtEl>
                                          <p:spTgt spid="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4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76" dur="500"/>
                                        <p:tgtEl>
                                          <p:spTgt spid="3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TextShape 1"/>
          <p:cNvSpPr txBox="1"/>
          <p:nvPr/>
        </p:nvSpPr>
        <p:spPr>
          <a:xfrm>
            <a:off x="685800" y="200880"/>
            <a:ext cx="7772400" cy="914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Specific Heat Capacity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397" name="TextShape 2"/>
          <p:cNvSpPr txBox="1"/>
          <p:nvPr/>
        </p:nvSpPr>
        <p:spPr>
          <a:xfrm>
            <a:off x="380880" y="1295280"/>
            <a:ext cx="8382240" cy="50140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 fontScale="97000"/>
          </a:bodyPr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Specific Heat is the amount of energy required to raise the temperature of one gram of a substance by one Celsius degree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the larger a material’s specific heat is, the more energy it takes to raise its temperature a given amount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like density, specific heat is a property of the type of matter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it doesn’t matter how much material you have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it can be used to identify the type of matter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water’s high specific heat is the reason it is such a good cooling agent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it absorbs a lot of heat for a relatively small mass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277" dur="indefinite" restart="never" nodeType="tmRoot">
          <p:childTnLst>
            <p:seq>
              <p:cTn id="1278" dur="indefinite" nodeType="mainSeq">
                <p:childTnLst>
                  <p:par>
                    <p:cTn id="1279" fill="hold">
                      <p:stCondLst>
                        <p:cond delay="indefinite"/>
                      </p:stCondLst>
                      <p:childTnLst>
                        <p:par>
                          <p:cTn id="1280" fill="hold">
                            <p:stCondLst>
                              <p:cond delay="0"/>
                            </p:stCondLst>
                            <p:childTnLst>
                              <p:par>
                                <p:cTn id="128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83" dur="500"/>
                                        <p:tgtEl>
                                          <p:spTgt spid="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4" fill="hold">
                      <p:stCondLst>
                        <p:cond delay="indefinite"/>
                      </p:stCondLst>
                      <p:childTnLst>
                        <p:par>
                          <p:cTn id="1285" fill="hold">
                            <p:stCondLst>
                              <p:cond delay="0"/>
                            </p:stCondLst>
                            <p:childTnLst>
                              <p:par>
                                <p:cTn id="128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88" dur="500"/>
                                        <p:tgtEl>
                                          <p:spTgt spid="3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9" fill="hold">
                      <p:stCondLst>
                        <p:cond delay="indefinite"/>
                      </p:stCondLst>
                      <p:childTnLst>
                        <p:par>
                          <p:cTn id="1290" fill="hold">
                            <p:stCondLst>
                              <p:cond delay="0"/>
                            </p:stCondLst>
                            <p:childTnLst>
                              <p:par>
                                <p:cTn id="129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93" dur="500"/>
                                        <p:tgtEl>
                                          <p:spTgt spid="3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4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96" dur="500"/>
                                        <p:tgtEl>
                                          <p:spTgt spid="3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7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99" dur="500"/>
                                        <p:tgtEl>
                                          <p:spTgt spid="3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0" fill="hold">
                      <p:stCondLst>
                        <p:cond delay="indefinite"/>
                      </p:stCondLst>
                      <p:childTnLst>
                        <p:par>
                          <p:cTn id="1301" fill="hold">
                            <p:stCondLst>
                              <p:cond delay="0"/>
                            </p:stCondLst>
                            <p:childTnLst>
                              <p:par>
                                <p:cTn id="130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04" dur="500"/>
                                        <p:tgtEl>
                                          <p:spTgt spid="3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5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07" dur="500"/>
                                        <p:tgtEl>
                                          <p:spTgt spid="3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TextShape 1"/>
          <p:cNvSpPr txBox="1"/>
          <p:nvPr/>
        </p:nvSpPr>
        <p:spPr>
          <a:xfrm>
            <a:off x="609480" y="223920"/>
            <a:ext cx="7772400" cy="6858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600" spc="-1" strike="noStrike">
                <a:solidFill>
                  <a:srgbClr val="9900ff"/>
                </a:solidFill>
                <a:latin typeface="Times New Roman"/>
              </a:rPr>
              <a:t>Specific Heat Capacities</a:t>
            </a:r>
            <a:endParaRPr b="0" lang="en-US" sz="3600" spc="-1" strike="noStrike">
              <a:solidFill>
                <a:srgbClr val="9900ff"/>
              </a:solidFill>
              <a:latin typeface="Times New Roman"/>
            </a:endParaRPr>
          </a:p>
        </p:txBody>
      </p:sp>
      <p:graphicFrame>
        <p:nvGraphicFramePr>
          <p:cNvPr id="399" name="Object 2"/>
          <p:cNvGraphicFramePr/>
          <p:nvPr/>
        </p:nvGraphicFramePr>
        <p:xfrm>
          <a:off x="2666880" y="1162080"/>
          <a:ext cx="3649680" cy="5565960"/>
        </p:xfrm>
        <a:graphic>
          <a:graphicData uri="http://schemas.openxmlformats.org/presentationml/2006/ole">
            <p:oleObj progId="Word.Document.12" r:id="rId1" spid="">
              <p:embed/>
              <p:pic>
                <p:nvPicPr>
                  <p:cNvPr id="400" name="" descr=""/>
                  <p:cNvPicPr/>
                  <p:nvPr/>
                </p:nvPicPr>
                <p:blipFill>
                  <a:blip r:embed="rId2"/>
                  <a:stretch/>
                </p:blipFill>
                <p:spPr>
                  <a:xfrm>
                    <a:off x="2666880" y="1162080"/>
                    <a:ext cx="3649680" cy="5565960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oleObj>
          </a:graphicData>
        </a:graphic>
      </p:graphicFrame>
    </p:spTree>
  </p:cSld>
  <p:transition>
    <p:fade thruBlk="true"/>
  </p:transition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TextShape 1"/>
          <p:cNvSpPr txBox="1"/>
          <p:nvPr/>
        </p:nvSpPr>
        <p:spPr>
          <a:xfrm>
            <a:off x="685800" y="249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Heat Gain or Loss by an Object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402" name="TextShape 2"/>
          <p:cNvSpPr txBox="1"/>
          <p:nvPr/>
        </p:nvSpPr>
        <p:spPr>
          <a:xfrm>
            <a:off x="228600" y="1549080"/>
            <a:ext cx="8686800" cy="4114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the amount of heat energy gained or lost by an object depends on 3 factors – how much material there is, what the material is, and how much the temperature changed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spcBef>
                <a:spcPts val="59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66ff"/>
                </a:solidFill>
                <a:latin typeface="Times New Roman"/>
              </a:rPr>
              <a:t>Amount of Heat = Mass x Heat Capacity x Temperature Change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800" spc="-1" strike="noStrike">
                <a:solidFill>
                  <a:srgbClr val="0066ff"/>
                </a:solidFill>
                <a:latin typeface="Times New Roman"/>
              </a:rPr>
              <a:t>q = m x C x </a:t>
            </a:r>
            <a:r>
              <a:rPr b="1" lang="en-US" sz="2800" spc="-1" strike="noStrike">
                <a:solidFill>
                  <a:srgbClr val="0066ff"/>
                </a:solidFill>
                <a:latin typeface="Symbol"/>
                <a:ea typeface="Symbol"/>
              </a:rPr>
              <a:t></a:t>
            </a:r>
            <a:r>
              <a:rPr b="1" lang="en-US" sz="2800" spc="-1" strike="noStrike">
                <a:solidFill>
                  <a:srgbClr val="0066ff"/>
                </a:solidFill>
                <a:latin typeface="Times New Roman"/>
              </a:rPr>
              <a:t>T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66ff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308" dur="indefinite" restart="never" nodeType="tmRoot">
          <p:childTnLst>
            <p:seq>
              <p:cTn id="1309" dur="indefinite" nodeType="mainSeq">
                <p:childTnLst>
                  <p:par>
                    <p:cTn id="1310" fill="hold">
                      <p:stCondLst>
                        <p:cond delay="indefinite"/>
                      </p:stCondLst>
                      <p:childTnLst>
                        <p:par>
                          <p:cTn id="1311" fill="hold">
                            <p:stCondLst>
                              <p:cond delay="0"/>
                            </p:stCondLst>
                            <p:childTnLst>
                              <p:par>
                                <p:cTn id="131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14" dur="500"/>
                                        <p:tgtEl>
                                          <p:spTgt spid="4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5" fill="hold">
                      <p:stCondLst>
                        <p:cond delay="indefinite"/>
                      </p:stCondLst>
                      <p:childTnLst>
                        <p:par>
                          <p:cTn id="1316" fill="hold">
                            <p:stCondLst>
                              <p:cond delay="0"/>
                            </p:stCondLst>
                            <p:childTnLst>
                              <p:par>
                                <p:cTn id="131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19" dur="500"/>
                                        <p:tgtEl>
                                          <p:spTgt spid="4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0" fill="hold">
                      <p:stCondLst>
                        <p:cond delay="indefinite"/>
                      </p:stCondLst>
                      <p:childTnLst>
                        <p:par>
                          <p:cTn id="1321" fill="hold">
                            <p:stCondLst>
                              <p:cond delay="0"/>
                            </p:stCondLst>
                            <p:childTnLst>
                              <p:par>
                                <p:cTn id="132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24" dur="500"/>
                                        <p:tgtEl>
                                          <p:spTgt spid="4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TextShape 1"/>
          <p:cNvSpPr txBox="1"/>
          <p:nvPr/>
        </p:nvSpPr>
        <p:spPr>
          <a:xfrm>
            <a:off x="685800" y="228564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4400" spc="-1" strike="noStrike">
                <a:solidFill>
                  <a:srgbClr val="9900ff"/>
                </a:solidFill>
                <a:latin typeface="Times New Roman"/>
              </a:rPr>
              <a:t>Example 3.9:</a:t>
            </a:r>
            <a:br/>
            <a:r>
              <a:rPr b="1" lang="en-US" sz="4400" spc="-1" strike="noStrike">
                <a:solidFill>
                  <a:srgbClr val="9900ff"/>
                </a:solidFill>
                <a:latin typeface="Times New Roman"/>
              </a:rPr>
              <a:t>Relating Heat Energy to</a:t>
            </a:r>
            <a:br/>
            <a:r>
              <a:rPr b="1" lang="en-US" sz="4400" spc="-1" strike="noStrike">
                <a:solidFill>
                  <a:srgbClr val="9900ff"/>
                </a:solidFill>
                <a:latin typeface="Times New Roman"/>
              </a:rPr>
              <a:t>Temperature Change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TextShape 1"/>
          <p:cNvSpPr txBox="1"/>
          <p:nvPr/>
        </p:nvSpPr>
        <p:spPr>
          <a:xfrm>
            <a:off x="0" y="2209680"/>
            <a:ext cx="9144000" cy="464832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Example: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Gallium is a solid metal at room temperature, but melts at 29.9°C.  If you hold gallium in your hand, it melts from body heat.  How much heat must 2.5 g of gallium absorb from your hand to raise its temperature from 25.0°C to 29.9°C?  The heat capacity of gallium is 0.372 J/g°C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05" name="Line 2"/>
          <p:cNvSpPr/>
          <p:nvPr/>
        </p:nvSpPr>
        <p:spPr>
          <a:xfrm flipV="1">
            <a:off x="4419720" y="0"/>
            <a:ext cx="0" cy="2209680"/>
          </a:xfrm>
          <a:prstGeom prst="line">
            <a:avLst/>
          </a:prstGeom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</p:spTree>
  </p:cSld>
  <p:transition>
    <p:fade thruBlk="true"/>
  </p:transition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TextShape 1"/>
          <p:cNvSpPr txBox="1"/>
          <p:nvPr/>
        </p:nvSpPr>
        <p:spPr>
          <a:xfrm>
            <a:off x="-360" y="-360"/>
            <a:ext cx="4724280" cy="243828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9900ff"/>
                </a:solidFill>
                <a:latin typeface="Times New Roman"/>
              </a:rPr>
              <a:t>Example:</a:t>
            </a:r>
            <a:br/>
            <a:r>
              <a:rPr b="0" lang="en-US" sz="2400" spc="-1" strike="noStrike">
                <a:solidFill>
                  <a:srgbClr val="9900ff"/>
                </a:solidFill>
                <a:latin typeface="Times New Roman"/>
              </a:rPr>
              <a:t>How much heat must 2.5 g of gallium absorb from your hand to raise its temperature from 25.0°C to 29.9°C?  The heat capacity of gallium is 0.372 J/g°C</a:t>
            </a:r>
            <a:endParaRPr b="0" lang="en-US" sz="2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407" name="TextShape 2"/>
          <p:cNvSpPr txBox="1"/>
          <p:nvPr/>
        </p:nvSpPr>
        <p:spPr>
          <a:xfrm>
            <a:off x="0" y="2437920"/>
            <a:ext cx="9144000" cy="441972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Write down the given quantity and its units.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mass of Ga = 2.5 g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starting temp. = 25.0°C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final temp. = 29.9°C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spec. heat of Ga = 0.372 J/g°C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11999"/>
              </a:spcBef>
              <a:buClr>
                <a:srgbClr val="000000"/>
              </a:buClr>
              <a:buFont typeface="Wingdings" charset="2"/>
              <a:buChar char="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Wingdings" charset="2"/>
              <a:buChar char="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TextShape 1"/>
          <p:cNvSpPr txBox="1"/>
          <p:nvPr/>
        </p:nvSpPr>
        <p:spPr>
          <a:xfrm>
            <a:off x="0" y="2437920"/>
            <a:ext cx="9144000" cy="441972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44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Write down the quantity to find and/or its units.</a:t>
            </a: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  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Find: 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amount of heat in joules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98"/>
              </a:spcBef>
              <a:buClr>
                <a:srgbClr val="000000"/>
              </a:buClr>
              <a:buFont typeface="Wingdings" charset="2"/>
              <a:buChar char="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400"/>
              </a:spcBef>
              <a:buClr>
                <a:srgbClr val="000000"/>
              </a:buClr>
              <a:buFont typeface="Wingdings" charset="2"/>
              <a:buChar char="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09" name="TextShape 2"/>
          <p:cNvSpPr txBox="1"/>
          <p:nvPr/>
        </p:nvSpPr>
        <p:spPr>
          <a:xfrm>
            <a:off x="-360" y="-360"/>
            <a:ext cx="4724280" cy="243828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9900ff"/>
                </a:solidFill>
                <a:latin typeface="Times New Roman"/>
              </a:rPr>
              <a:t>Example:</a:t>
            </a:r>
            <a:br/>
            <a:r>
              <a:rPr b="0" lang="en-US" sz="2400" spc="-1" strike="noStrike">
                <a:solidFill>
                  <a:srgbClr val="9900ff"/>
                </a:solidFill>
                <a:latin typeface="Times New Roman"/>
              </a:rPr>
              <a:t>How much heat must 2.5 g of gallium absorb from your hand to raise its temperature from 25.0°C to 29.9°C?  The heat capacity of gallium is 0.372 J/g°C</a:t>
            </a:r>
            <a:endParaRPr b="0" lang="en-US" sz="2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410" name="TextShape 3"/>
          <p:cNvSpPr txBox="1"/>
          <p:nvPr/>
        </p:nvSpPr>
        <p:spPr>
          <a:xfrm>
            <a:off x="4723920" y="-360"/>
            <a:ext cx="4419720" cy="243828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tIns="137160" bIns="46800">
            <a:normAutofit/>
          </a:bodyPr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Information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m = 2.5 g; T</a:t>
            </a:r>
            <a:r>
              <a:rPr b="0" i="1" lang="en-US" sz="2400" spc="-1" strike="noStrike" baseline="-25000">
                <a:solidFill>
                  <a:srgbClr val="000000"/>
                </a:solidFill>
                <a:latin typeface="Times New Roman"/>
              </a:rPr>
              <a:t>i</a:t>
            </a: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 =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25.0°C;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T</a:t>
            </a:r>
            <a:r>
              <a:rPr b="0" i="1" lang="en-US" sz="2400" spc="-1" strike="noStrike" baseline="-25000">
                <a:solidFill>
                  <a:srgbClr val="000000"/>
                </a:solidFill>
                <a:latin typeface="Times New Roman"/>
              </a:rPr>
              <a:t>f</a:t>
            </a: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 =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29.9°C; C = 0.372 J/g°C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Shape 1"/>
          <p:cNvSpPr txBox="1"/>
          <p:nvPr/>
        </p:nvSpPr>
        <p:spPr>
          <a:xfrm>
            <a:off x="685800" y="285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Solids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74" name="TextShape 2"/>
          <p:cNvSpPr txBox="1"/>
          <p:nvPr/>
        </p:nvSpPr>
        <p:spPr>
          <a:xfrm>
            <a:off x="304920" y="1523880"/>
            <a:ext cx="6324480" cy="4724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the particles in a solid are packed close together and are fixed in position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though they may vibrate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the close packing of the particles results in solids being incompressible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the inability of the particles to move around results in solids retaining their shape and volume when placed in a new container; and prevents the particles from flowing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75" name="salt%20model%20in%20salt%20crystal" descr=""/>
          <p:cNvPicPr/>
          <p:nvPr/>
        </p:nvPicPr>
        <p:blipFill>
          <a:blip r:embed="rId1"/>
          <a:stretch/>
        </p:blipFill>
        <p:spPr>
          <a:xfrm>
            <a:off x="6477120" y="2209680"/>
            <a:ext cx="2466720" cy="262908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  <p:timing>
    <p:tnLst>
      <p:par>
        <p:cTn id="87" dur="indefinite" restart="never" nodeType="tmRoot">
          <p:childTnLst>
            <p:seq>
              <p:cTn id="88" dur="indefinite" nodeType="mainSeq">
                <p:childTnLst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3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6" dur="500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1" dur="500"/>
                                        <p:tgtEl>
                                          <p:spTgt spid="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6" dur="500"/>
                                        <p:tgtEl>
                                          <p:spTgt spid="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nodeType="click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TextShape 1"/>
          <p:cNvSpPr txBox="1"/>
          <p:nvPr/>
        </p:nvSpPr>
        <p:spPr>
          <a:xfrm>
            <a:off x="0" y="2437920"/>
            <a:ext cx="9144000" cy="441972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44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Collect Needed Equations:</a:t>
            </a: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412" name="Formula 2"/>
              <p:cNvSpPr txBox="1"/>
              <p:nvPr/>
            </p:nvSpPr>
            <p:spPr>
              <a:xfrm>
                <a:off x="3538440" y="3319560"/>
                <a:ext cx="2462400" cy="5443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rPr>
                        <m:lit/>
                        <m:nor/>
                      </m:rPr>
                      <m:t xml:space="preserve">q </m:t>
                    </m:r>
                    <m:r>
                      <m:t xml:space="preserve">=</m:t>
                    </m:r>
                    <m:r>
                      <m:rPr>
                        <m:lit/>
                        <m:nor/>
                      </m:rPr>
                      <m:t xml:space="preserve"> m</m:t>
                    </m:r>
                    <m:r>
                      <m:t xml:space="preserve">⋅</m:t>
                    </m:r>
                    <m:r>
                      <m:rPr>
                        <m:lit/>
                        <m:nor/>
                      </m:rPr>
                      <m:t xml:space="preserve"> C</m:t>
                    </m:r>
                    <m:r>
                      <m:t xml:space="preserve">⋅</m:t>
                    </m:r>
                    <m:r>
                      <m:t xml:space="preserve">ΔT</m:t>
                    </m:r>
                  </m:oMath>
                </a14:m>
              </a:p>
            </p:txBody>
          </p:sp>
        </mc:Choice>
        <mc:Fallback/>
      </mc:AlternateContent>
      <p:sp>
        <p:nvSpPr>
          <p:cNvPr id="413" name="TextShape 3"/>
          <p:cNvSpPr txBox="1"/>
          <p:nvPr/>
        </p:nvSpPr>
        <p:spPr>
          <a:xfrm>
            <a:off x="-360" y="-360"/>
            <a:ext cx="4724280" cy="243828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9900ff"/>
                </a:solidFill>
                <a:latin typeface="Times New Roman"/>
              </a:rPr>
              <a:t>Example:</a:t>
            </a:r>
            <a:br/>
            <a:r>
              <a:rPr b="0" lang="en-US" sz="2400" spc="-1" strike="noStrike">
                <a:solidFill>
                  <a:srgbClr val="9900ff"/>
                </a:solidFill>
                <a:latin typeface="Times New Roman"/>
              </a:rPr>
              <a:t>How much heat must 2.5 g of gallium absorb from your hand to raise its temperature from 25.0°C to 29.9°C?  The heat capacity of gallium is 0.372 J/g°C</a:t>
            </a:r>
            <a:endParaRPr b="0" lang="en-US" sz="2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414" name="TextShape 4"/>
          <p:cNvSpPr txBox="1"/>
          <p:nvPr/>
        </p:nvSpPr>
        <p:spPr>
          <a:xfrm>
            <a:off x="4723920" y="-360"/>
            <a:ext cx="4419720" cy="243828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tIns="137160" bIns="46800">
            <a:normAutofit/>
          </a:bodyPr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Information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m = 2.5 g; T</a:t>
            </a:r>
            <a:r>
              <a:rPr b="0" i="1" lang="en-US" sz="2400" spc="-1" strike="noStrike" baseline="-25000">
                <a:solidFill>
                  <a:srgbClr val="000000"/>
                </a:solidFill>
                <a:latin typeface="Times New Roman"/>
              </a:rPr>
              <a:t>i</a:t>
            </a: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 =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25.0°C;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T</a:t>
            </a:r>
            <a:r>
              <a:rPr b="0" i="1" lang="en-US" sz="2400" spc="-1" strike="noStrike" baseline="-25000">
                <a:solidFill>
                  <a:srgbClr val="000000"/>
                </a:solidFill>
                <a:latin typeface="Times New Roman"/>
              </a:rPr>
              <a:t>f</a:t>
            </a: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 =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29.9°C; C = 0.372 J/g°C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Find:  q (J)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TextShape 1"/>
          <p:cNvSpPr txBox="1"/>
          <p:nvPr/>
        </p:nvSpPr>
        <p:spPr>
          <a:xfrm>
            <a:off x="0" y="2437920"/>
            <a:ext cx="9144000" cy="441972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44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Write a Solution Map:</a:t>
            </a: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6" name="Freeform 2"/>
          <p:cNvSpPr/>
          <p:nvPr/>
        </p:nvSpPr>
        <p:spPr>
          <a:xfrm>
            <a:off x="4038480" y="3657600"/>
            <a:ext cx="991080" cy="360"/>
          </a:xfrm>
          <a:custGeom>
            <a:avLst/>
            <a:gdLst/>
            <a:ahLst/>
            <a:rect l="0" t="0" r="r" b="b"/>
            <a:pathLst>
              <a:path w="2753" h="1">
                <a:moveTo>
                  <a:pt x="0" y="0"/>
                </a:moveTo>
                <a:lnTo>
                  <a:pt x="2752" y="0"/>
                </a:lnTo>
              </a:path>
            </a:pathLst>
          </a:custGeom>
          <a:ln w="9360">
            <a:solidFill>
              <a:srgbClr val="000000"/>
            </a:solidFill>
            <a:miter/>
            <a:tailEnd len="med" type="triangle" w="med"/>
          </a:ln>
        </p:spPr>
      </p:sp>
      <p:sp>
        <p:nvSpPr>
          <p:cNvPr id="417" name="CustomShape 3"/>
          <p:cNvSpPr/>
          <p:nvPr/>
        </p:nvSpPr>
        <p:spPr>
          <a:xfrm>
            <a:off x="2438280" y="3352680"/>
            <a:ext cx="1371600" cy="533520"/>
          </a:xfrm>
          <a:prstGeom prst="rect">
            <a:avLst/>
          </a:prstGeom>
          <a:gradFill rotWithShape="0">
            <a:gsLst>
              <a:gs pos="0">
                <a:srgbClr val="fefefe"/>
              </a:gs>
              <a:gs pos="100000">
                <a:srgbClr val="cc99ff"/>
              </a:gs>
            </a:gsLst>
            <a:path path="rect"/>
          </a:gra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C, m, 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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T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8" name="CustomShape 4"/>
          <p:cNvSpPr/>
          <p:nvPr/>
        </p:nvSpPr>
        <p:spPr>
          <a:xfrm>
            <a:off x="5181480" y="3352680"/>
            <a:ext cx="1219320" cy="533520"/>
          </a:xfrm>
          <a:prstGeom prst="rect">
            <a:avLst/>
          </a:prstGeom>
          <a:gradFill rotWithShape="0">
            <a:gsLst>
              <a:gs pos="0">
                <a:srgbClr val="fefefe"/>
              </a:gs>
              <a:gs pos="100000">
                <a:srgbClr val="ff6699"/>
              </a:gs>
            </a:gsLst>
            <a:path path="rect"/>
          </a:gra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q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419" name="Formula 5"/>
              <p:cNvSpPr txBox="1"/>
              <p:nvPr/>
            </p:nvSpPr>
            <p:spPr>
              <a:xfrm>
                <a:off x="3505320" y="4267080"/>
                <a:ext cx="2462040" cy="5446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rPr>
                        <m:lit/>
                        <m:nor/>
                      </m:rPr>
                      <m:t xml:space="preserve">q </m:t>
                    </m:r>
                    <m:r>
                      <m:t xml:space="preserve">=</m:t>
                    </m:r>
                    <m:r>
                      <m:rPr>
                        <m:lit/>
                        <m:nor/>
                      </m:rPr>
                      <m:t xml:space="preserve"> m</m:t>
                    </m:r>
                    <m:r>
                      <m:t xml:space="preserve">⋅</m:t>
                    </m:r>
                    <m:r>
                      <m:rPr>
                        <m:lit/>
                        <m:nor/>
                      </m:rPr>
                      <m:t xml:space="preserve"> C</m:t>
                    </m:r>
                    <m:r>
                      <m:t xml:space="preserve">⋅</m:t>
                    </m:r>
                    <m:r>
                      <m:t xml:space="preserve">ΔT</m:t>
                    </m:r>
                  </m:oMath>
                </a14:m>
              </a:p>
            </p:txBody>
          </p:sp>
        </mc:Choice>
        <mc:Fallback/>
      </mc:AlternateContent>
      <p:sp>
        <p:nvSpPr>
          <p:cNvPr id="420" name="TextShape 6"/>
          <p:cNvSpPr txBox="1"/>
          <p:nvPr/>
        </p:nvSpPr>
        <p:spPr>
          <a:xfrm>
            <a:off x="4723920" y="-360"/>
            <a:ext cx="4419720" cy="243828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tIns="137160" bIns="46800">
            <a:normAutofit/>
          </a:bodyPr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Information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m = 2.5 g; T</a:t>
            </a:r>
            <a:r>
              <a:rPr b="0" i="1" lang="en-US" sz="2400" spc="-1" strike="noStrike" baseline="-25000">
                <a:solidFill>
                  <a:srgbClr val="000000"/>
                </a:solidFill>
                <a:latin typeface="Times New Roman"/>
              </a:rPr>
              <a:t>i</a:t>
            </a: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 =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25.0°C;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T</a:t>
            </a:r>
            <a:r>
              <a:rPr b="0" i="1" lang="en-US" sz="2400" spc="-1" strike="noStrike" baseline="-25000">
                <a:solidFill>
                  <a:srgbClr val="000000"/>
                </a:solidFill>
                <a:latin typeface="Times New Roman"/>
              </a:rPr>
              <a:t>f</a:t>
            </a: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 =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29.9°C; C = 0.372 J/g°C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Find:  q (J)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Eq’n:  q = m ∙ C ∙ 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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T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1" name="TextShape 7"/>
          <p:cNvSpPr txBox="1"/>
          <p:nvPr/>
        </p:nvSpPr>
        <p:spPr>
          <a:xfrm>
            <a:off x="-360" y="-360"/>
            <a:ext cx="4724280" cy="243828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9900ff"/>
                </a:solidFill>
                <a:latin typeface="Times New Roman"/>
              </a:rPr>
              <a:t>Example:</a:t>
            </a:r>
            <a:br/>
            <a:r>
              <a:rPr b="0" lang="en-US" sz="2400" spc="-1" strike="noStrike">
                <a:solidFill>
                  <a:srgbClr val="9900ff"/>
                </a:solidFill>
                <a:latin typeface="Times New Roman"/>
              </a:rPr>
              <a:t>How much heat must 2.5 g of gallium absorb from your hand to raise its temperature from 25.0°C to 29.9°C?  The heat capacity of gallium is 0.372 J/g°C</a:t>
            </a:r>
            <a:endParaRPr b="0" lang="en-US" sz="2400" spc="-1" strike="noStrike">
              <a:solidFill>
                <a:srgbClr val="9900ff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325" dur="indefinite" restart="never" nodeType="tmRoot">
          <p:childTnLst>
            <p:seq>
              <p:cTn id="1326" dur="indefinite" nodeType="mainSeq">
                <p:childTnLst>
                  <p:par>
                    <p:cTn id="1327" fill="hold">
                      <p:stCondLst>
                        <p:cond delay="indefinite"/>
                      </p:stCondLst>
                      <p:childTnLst>
                        <p:par>
                          <p:cTn id="1328" fill="hold">
                            <p:stCondLst>
                              <p:cond delay="0"/>
                            </p:stCondLst>
                            <p:childTnLst>
                              <p:par>
                                <p:cTn id="1329" nodeType="clickEffect" fill="hold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31" dur="500" fill="hold"/>
                                        <p:tgtEl>
                                          <p:spTgt spid="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32" dur="500" fill="hold"/>
                                        <p:tgtEl>
                                          <p:spTgt spid="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3" fill="hold">
                      <p:stCondLst>
                        <p:cond delay="indefinite"/>
                      </p:stCondLst>
                      <p:childTnLst>
                        <p:par>
                          <p:cTn id="1334" fill="hold">
                            <p:stCondLst>
                              <p:cond delay="0"/>
                            </p:stCondLst>
                            <p:childTnLst>
                              <p:par>
                                <p:cTn id="1335" nodeType="clickEffect" fill="hold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37" dur="500" fill="hold"/>
                                        <p:tgtEl>
                                          <p:spTgt spid="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38" dur="500" fill="hold"/>
                                        <p:tgtEl>
                                          <p:spTgt spid="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9" fill="hold">
                      <p:stCondLst>
                        <p:cond delay="indefinite"/>
                      </p:stCondLst>
                      <p:childTnLst>
                        <p:par>
                          <p:cTn id="1340" fill="hold">
                            <p:stCondLst>
                              <p:cond delay="0"/>
                            </p:stCondLst>
                            <p:childTnLst>
                              <p:par>
                                <p:cTn id="1341" nodeType="click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43" dur="500" fill="hold"/>
                                        <p:tgtEl>
                                          <p:spTgt spid="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44" dur="500" fill="hold"/>
                                        <p:tgtEl>
                                          <p:spTgt spid="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5" fill="hold">
                      <p:stCondLst>
                        <p:cond delay="indefinite"/>
                      </p:stCondLst>
                      <p:childTnLst>
                        <p:par>
                          <p:cTn id="1346" fill="hold">
                            <p:stCondLst>
                              <p:cond delay="0"/>
                            </p:stCondLst>
                            <p:childTnLst>
                              <p:par>
                                <p:cTn id="1347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349" dur="500"/>
                                        <p:tgtEl>
                                          <p:spTgt spid="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TextShape 1"/>
          <p:cNvSpPr txBox="1"/>
          <p:nvPr/>
        </p:nvSpPr>
        <p:spPr>
          <a:xfrm>
            <a:off x="0" y="2895120"/>
            <a:ext cx="9144000" cy="396252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Apply the Solution Map: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3" name="CustomShape 2"/>
          <p:cNvSpPr/>
          <p:nvPr/>
        </p:nvSpPr>
        <p:spPr>
          <a:xfrm>
            <a:off x="3736080" y="5638680"/>
            <a:ext cx="1495800" cy="5205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q = 4.6 J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4" name="CustomShape 3"/>
          <p:cNvSpPr/>
          <p:nvPr/>
        </p:nvSpPr>
        <p:spPr>
          <a:xfrm>
            <a:off x="229680" y="5638680"/>
            <a:ext cx="3337920" cy="5205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Sig. Figs. &amp; Round: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5" name="TextShape 4"/>
          <p:cNvSpPr txBox="1"/>
          <p:nvPr/>
        </p:nvSpPr>
        <p:spPr>
          <a:xfrm>
            <a:off x="4723920" y="-360"/>
            <a:ext cx="4419720" cy="289548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tIns="137160" bIns="46800">
            <a:normAutofit/>
          </a:bodyPr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Information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m = 2.5 g; T</a:t>
            </a:r>
            <a:r>
              <a:rPr b="0" i="1" lang="en-US" sz="2400" spc="-1" strike="noStrike" baseline="-25000">
                <a:solidFill>
                  <a:srgbClr val="000000"/>
                </a:solidFill>
                <a:latin typeface="Times New Roman"/>
              </a:rPr>
              <a:t>i</a:t>
            </a: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 =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25.0°C;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T</a:t>
            </a:r>
            <a:r>
              <a:rPr b="0" i="1" lang="en-US" sz="2400" spc="-1" strike="noStrike" baseline="-25000">
                <a:solidFill>
                  <a:srgbClr val="000000"/>
                </a:solidFill>
                <a:latin typeface="Times New Roman"/>
              </a:rPr>
              <a:t>f</a:t>
            </a: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 =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29.9°C; C = 0.372 J/g°C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Find:  q (J)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Eq’n:  q = m ∙ C ∙ 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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T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Sol’n Map:  m,C,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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T 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q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6" name="TextShape 5"/>
          <p:cNvSpPr txBox="1"/>
          <p:nvPr/>
        </p:nvSpPr>
        <p:spPr>
          <a:xfrm>
            <a:off x="-360" y="-360"/>
            <a:ext cx="4724280" cy="289548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9900ff"/>
                </a:solidFill>
                <a:latin typeface="Times New Roman"/>
              </a:rPr>
              <a:t>Example:</a:t>
            </a:r>
            <a:br/>
            <a:r>
              <a:rPr b="0" lang="en-US" sz="2400" spc="-1" strike="noStrike">
                <a:solidFill>
                  <a:srgbClr val="9900ff"/>
                </a:solidFill>
                <a:latin typeface="Times New Roman"/>
              </a:rPr>
              <a:t>How much heat must 2.5 g of gallium absorb from your hand to raise its temperature from 25.0°C to 29.9°C?  The heat capacity of gallium is 0.372 J/g°C</a:t>
            </a:r>
            <a:endParaRPr b="0" lang="en-US" sz="2400" spc="-1" strike="noStrike">
              <a:solidFill>
                <a:srgbClr val="9900ff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427" name="Formula 6"/>
              <p:cNvSpPr txBox="1"/>
              <p:nvPr/>
            </p:nvSpPr>
            <p:spPr>
              <a:xfrm>
                <a:off x="4343400" y="3048120"/>
                <a:ext cx="2462040" cy="5443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rPr>
                        <m:lit/>
                        <m:nor/>
                      </m:rPr>
                      <m:t xml:space="preserve">q </m:t>
                    </m:r>
                    <m:r>
                      <m:t xml:space="preserve">=</m:t>
                    </m:r>
                    <m:r>
                      <m:rPr>
                        <m:lit/>
                        <m:nor/>
                      </m:rPr>
                      <m:t xml:space="preserve"> m</m:t>
                    </m:r>
                    <m:r>
                      <m:t xml:space="preserve">⋅</m:t>
                    </m:r>
                    <m:r>
                      <m:rPr>
                        <m:lit/>
                        <m:nor/>
                      </m:rPr>
                      <m:t xml:space="preserve"> C</m:t>
                    </m:r>
                    <m:r>
                      <m:t xml:space="preserve">⋅</m:t>
                    </m:r>
                    <m:r>
                      <m:t xml:space="preserve">ΔT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428" name="Formula 7"/>
              <p:cNvSpPr txBox="1"/>
              <p:nvPr/>
            </p:nvSpPr>
            <p:spPr>
              <a:xfrm>
                <a:off x="2133720" y="3505320"/>
                <a:ext cx="5914800" cy="9684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rPr>
                        <m:lit/>
                        <m:nor/>
                      </m:rPr>
                      <m:t xml:space="preserve">q </m:t>
                    </m:r>
                    <m:r>
                      <m:t xml:space="preserve">=</m:t>
                    </m:r>
                    <m:d>
                      <m:dPr>
                        <m:begChr m:val="("/>
                        <m:endChr m:val=")"/>
                      </m:dPr>
                      <m:e>
                        <m:r>
                          <m:t xml:space="preserve">2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5 g</m:t>
                        </m:r>
                      </m:e>
                    </m:d>
                    <m:r>
                      <m:t xml:space="preserve">⋅</m:t>
                    </m:r>
                    <m:d>
                      <m:dPr>
                        <m:begChr m:val="("/>
                        <m:endChr m:val=")"/>
                      </m:dPr>
                      <m:e>
                        <m:r>
                          <m:rPr>
                            <m:lit/>
                            <m:nor/>
                          </m:rPr>
                          <m:t xml:space="preserve"> 0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372 </m:t>
                        </m:r>
                        <m:f>
                          <m:num>
                            <m:r>
                              <m:t xml:space="preserve">J</m:t>
                            </m:r>
                          </m:num>
                          <m:den>
                            <m:r>
                              <m:t xml:space="preserve">g</m:t>
                            </m:r>
                            <m:r>
                              <m:t xml:space="preserve">°</m:t>
                            </m:r>
                            <m:r>
                              <m:t xml:space="preserve">C</m:t>
                            </m:r>
                          </m:den>
                        </m:f>
                      </m:e>
                    </m:d>
                    <m:r>
                      <m:t xml:space="preserve">⋅</m:t>
                    </m:r>
                    <m:d>
                      <m:dPr>
                        <m:begChr m:val="("/>
                        <m:endChr m:val=")"/>
                      </m:dPr>
                      <m:e>
                        <m:r>
                          <m:rPr>
                            <m:lit/>
                            <m:nor/>
                          </m:rPr>
                          <m:t xml:space="preserve">29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t xml:space="preserve">9</m:t>
                        </m:r>
                        <m:r>
                          <m:t xml:space="preserve">°</m:t>
                        </m:r>
                        <m:r>
                          <m:t xml:space="preserve">C</m:t>
                        </m:r>
                        <m:r>
                          <m:t xml:space="preserve">−</m:t>
                        </m:r>
                        <m:r>
                          <m:rPr>
                            <m:lit/>
                            <m:nor/>
                          </m:rPr>
                          <m:t xml:space="preserve">25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t xml:space="preserve">0</m:t>
                        </m:r>
                        <m:r>
                          <m:t xml:space="preserve">°</m:t>
                        </m:r>
                        <m:r>
                          <m:t xml:space="preserve">C</m:t>
                        </m:r>
                      </m:e>
                    </m:d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429" name="Formula 8"/>
              <p:cNvSpPr txBox="1"/>
              <p:nvPr/>
            </p:nvSpPr>
            <p:spPr>
              <a:xfrm>
                <a:off x="2133720" y="4419720"/>
                <a:ext cx="4557600" cy="9684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rPr>
                        <m:lit/>
                        <m:nor/>
                      </m:rPr>
                      <m:t xml:space="preserve">q </m:t>
                    </m:r>
                    <m:r>
                      <m:t xml:space="preserve">=</m:t>
                    </m:r>
                    <m:d>
                      <m:dPr>
                        <m:begChr m:val="("/>
                        <m:endChr m:val=")"/>
                      </m:dPr>
                      <m:e>
                        <m:r>
                          <m:t xml:space="preserve">2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5 g</m:t>
                        </m:r>
                      </m:e>
                    </m:d>
                    <m:r>
                      <m:t xml:space="preserve">⋅</m:t>
                    </m:r>
                    <m:d>
                      <m:dPr>
                        <m:begChr m:val="("/>
                        <m:endChr m:val=")"/>
                      </m:dPr>
                      <m:e>
                        <m:r>
                          <m:rPr>
                            <m:lit/>
                            <m:nor/>
                          </m:rPr>
                          <m:t xml:space="preserve"> 0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372 </m:t>
                        </m:r>
                        <m:f>
                          <m:num>
                            <m:r>
                              <m:t xml:space="preserve">J</m:t>
                            </m:r>
                          </m:num>
                          <m:den>
                            <m:r>
                              <m:t xml:space="preserve">g</m:t>
                            </m:r>
                            <m:r>
                              <m:t xml:space="preserve">°</m:t>
                            </m:r>
                            <m:r>
                              <m:t xml:space="preserve">C</m:t>
                            </m:r>
                          </m:den>
                        </m:f>
                      </m:e>
                    </m:d>
                    <m:r>
                      <m:t xml:space="preserve">⋅</m:t>
                    </m:r>
                    <m:d>
                      <m:dPr>
                        <m:begChr m:val="("/>
                        <m:endChr m:val=")"/>
                      </m:dPr>
                      <m:e>
                        <m:r>
                          <m:t xml:space="preserve">4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t xml:space="preserve">9</m:t>
                        </m:r>
                        <m:r>
                          <m:t xml:space="preserve">°</m:t>
                        </m:r>
                        <m:r>
                          <m:t xml:space="preserve">C</m:t>
                        </m:r>
                      </m:e>
                    </m:d>
                  </m:oMath>
                </a14:m>
              </a:p>
            </p:txBody>
          </p:sp>
        </mc:Choice>
        <mc:Fallback/>
      </mc:AlternateContent>
      <p:sp>
        <p:nvSpPr>
          <p:cNvPr id="430" name="CustomShape 9"/>
          <p:cNvSpPr/>
          <p:nvPr/>
        </p:nvSpPr>
        <p:spPr>
          <a:xfrm>
            <a:off x="6858000" y="4648320"/>
            <a:ext cx="1447920" cy="45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=  4.5</a:t>
            </a:r>
            <a:r>
              <a:rPr b="0" lang="en-US" sz="2400" spc="-1" strike="noStrike">
                <a:solidFill>
                  <a:srgbClr val="0066ff"/>
                </a:solidFill>
                <a:latin typeface="Times New Roman"/>
              </a:rPr>
              <a:t>5</a:t>
            </a: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7 J 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350" dur="indefinite" restart="never" nodeType="tmRoot">
          <p:childTnLst>
            <p:seq>
              <p:cTn id="1351" dur="indefinite" nodeType="mainSeq">
                <p:childTnLst>
                  <p:par>
                    <p:cTn id="1352" fill="hold">
                      <p:stCondLst>
                        <p:cond delay="indefinite"/>
                      </p:stCondLst>
                      <p:childTnLst>
                        <p:par>
                          <p:cTn id="1353" fill="hold">
                            <p:stCondLst>
                              <p:cond delay="0"/>
                            </p:stCondLst>
                            <p:childTnLst>
                              <p:par>
                                <p:cTn id="1354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356" dur="500"/>
                                        <p:tgtEl>
                                          <p:spTgt spid="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7" fill="hold">
                      <p:stCondLst>
                        <p:cond delay="indefinite"/>
                      </p:stCondLst>
                      <p:childTnLst>
                        <p:par>
                          <p:cTn id="1358" fill="hold">
                            <p:stCondLst>
                              <p:cond delay="0"/>
                            </p:stCondLst>
                            <p:childTnLst>
                              <p:par>
                                <p:cTn id="1359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361" dur="500"/>
                                        <p:tgtEl>
                                          <p:spTgt spid="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2" fill="hold">
                      <p:stCondLst>
                        <p:cond delay="indefinite"/>
                      </p:stCondLst>
                      <p:childTnLst>
                        <p:par>
                          <p:cTn id="1363" fill="hold">
                            <p:stCondLst>
                              <p:cond delay="0"/>
                            </p:stCondLst>
                            <p:childTnLst>
                              <p:par>
                                <p:cTn id="1364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366" dur="500"/>
                                        <p:tgtEl>
                                          <p:spTgt spid="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7" fill="hold">
                      <p:stCondLst>
                        <p:cond delay="indefinite"/>
                      </p:stCondLst>
                      <p:childTnLst>
                        <p:par>
                          <p:cTn id="1368" fill="hold">
                            <p:stCondLst>
                              <p:cond delay="0"/>
                            </p:stCondLst>
                            <p:childTnLst>
                              <p:par>
                                <p:cTn id="136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71" dur="500"/>
                                        <p:tgtEl>
                                          <p:spTgt spid="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2" fill="hold">
                      <p:stCondLst>
                        <p:cond delay="indefinite"/>
                      </p:stCondLst>
                      <p:childTnLst>
                        <p:par>
                          <p:cTn id="1373" fill="hold">
                            <p:stCondLst>
                              <p:cond delay="0"/>
                            </p:stCondLst>
                            <p:childTnLst>
                              <p:par>
                                <p:cTn id="137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76" dur="500"/>
                                        <p:tgtEl>
                                          <p:spTgt spid="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7" fill="hold">
                      <p:stCondLst>
                        <p:cond delay="indefinite"/>
                      </p:stCondLst>
                      <p:childTnLst>
                        <p:par>
                          <p:cTn id="1378" fill="hold">
                            <p:stCondLst>
                              <p:cond delay="0"/>
                            </p:stCondLst>
                            <p:childTnLst>
                              <p:par>
                                <p:cTn id="137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81" dur="500"/>
                                        <p:tgtEl>
                                          <p:spTgt spid="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TextShape 1"/>
          <p:cNvSpPr txBox="1"/>
          <p:nvPr/>
        </p:nvSpPr>
        <p:spPr>
          <a:xfrm>
            <a:off x="0" y="2895120"/>
            <a:ext cx="9144000" cy="396252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Check the Solution: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32" name="CustomShape 2"/>
          <p:cNvSpPr/>
          <p:nvPr/>
        </p:nvSpPr>
        <p:spPr>
          <a:xfrm>
            <a:off x="3659760" y="3581280"/>
            <a:ext cx="1495800" cy="5205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q = 4.6 J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33" name="CustomShape 3"/>
          <p:cNvSpPr/>
          <p:nvPr/>
        </p:nvSpPr>
        <p:spPr>
          <a:xfrm>
            <a:off x="780840" y="4495680"/>
            <a:ext cx="7892280" cy="11912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The units of the answer, J, are correct.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The magnitude of the answer makes sense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since the temperature change, mass and specific heat are small.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34" name="TextShape 4"/>
          <p:cNvSpPr txBox="1"/>
          <p:nvPr/>
        </p:nvSpPr>
        <p:spPr>
          <a:xfrm>
            <a:off x="4723920" y="-360"/>
            <a:ext cx="4419720" cy="289548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tIns="137160" bIns="46800">
            <a:normAutofit/>
          </a:bodyPr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Information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m = 2.5 g; T</a:t>
            </a:r>
            <a:r>
              <a:rPr b="0" i="1" lang="en-US" sz="2400" spc="-1" strike="noStrike" baseline="-25000">
                <a:solidFill>
                  <a:srgbClr val="000000"/>
                </a:solidFill>
                <a:latin typeface="Times New Roman"/>
              </a:rPr>
              <a:t>i</a:t>
            </a: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 =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25.0°C;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T</a:t>
            </a:r>
            <a:r>
              <a:rPr b="0" i="1" lang="en-US" sz="2400" spc="-1" strike="noStrike" baseline="-25000">
                <a:solidFill>
                  <a:srgbClr val="000000"/>
                </a:solidFill>
                <a:latin typeface="Times New Roman"/>
              </a:rPr>
              <a:t>f</a:t>
            </a: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 =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29.9°C; C = 0.372 J/g°C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Find:  q (J)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Eq’n:  q = m ∙ C ∙ 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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T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Sol’n Map:  m,C,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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T 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q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35" name="TextShape 5"/>
          <p:cNvSpPr txBox="1"/>
          <p:nvPr/>
        </p:nvSpPr>
        <p:spPr>
          <a:xfrm>
            <a:off x="-360" y="-360"/>
            <a:ext cx="4724280" cy="289548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9900ff"/>
                </a:solidFill>
                <a:latin typeface="Times New Roman"/>
              </a:rPr>
              <a:t>Example:</a:t>
            </a:r>
            <a:br/>
            <a:r>
              <a:rPr b="0" lang="en-US" sz="2400" spc="-1" strike="noStrike">
                <a:solidFill>
                  <a:srgbClr val="9900ff"/>
                </a:solidFill>
                <a:latin typeface="Times New Roman"/>
              </a:rPr>
              <a:t>How much heat must 2.5 g of gallium absorb from your hand to raise its temperature from 25.0°C to 29.9°C?  The heat capacity of gallium is 0.372 J/g°C</a:t>
            </a:r>
            <a:endParaRPr b="0" lang="en-US" sz="2400" spc="-1" strike="noStrike">
              <a:solidFill>
                <a:srgbClr val="9900ff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382" dur="indefinite" restart="never" nodeType="tmRoot">
          <p:childTnLst>
            <p:seq>
              <p:cTn id="1383" dur="indefinite" nodeType="mainSeq">
                <p:childTnLst>
                  <p:par>
                    <p:cTn id="1384" fill="hold">
                      <p:stCondLst>
                        <p:cond delay="indefinite"/>
                      </p:stCondLst>
                      <p:childTnLst>
                        <p:par>
                          <p:cTn id="1385" fill="hold">
                            <p:stCondLst>
                              <p:cond delay="0"/>
                            </p:stCondLst>
                            <p:childTnLst>
                              <p:par>
                                <p:cTn id="138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88" dur="500"/>
                                        <p:tgtEl>
                                          <p:spTgt spid="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9" fill="hold">
                      <p:stCondLst>
                        <p:cond delay="indefinite"/>
                      </p:stCondLst>
                      <p:childTnLst>
                        <p:par>
                          <p:cTn id="1390" fill="hold">
                            <p:stCondLst>
                              <p:cond delay="0"/>
                            </p:stCondLst>
                            <p:childTnLst>
                              <p:par>
                                <p:cTn id="139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93" dur="500"/>
                                        <p:tgtEl>
                                          <p:spTgt spid="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extShape 1"/>
          <p:cNvSpPr txBox="1"/>
          <p:nvPr/>
        </p:nvSpPr>
        <p:spPr>
          <a:xfrm>
            <a:off x="685800" y="213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Solids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77" name="TextShape 2"/>
          <p:cNvSpPr txBox="1"/>
          <p:nvPr/>
        </p:nvSpPr>
        <p:spPr>
          <a:xfrm>
            <a:off x="228600" y="1523880"/>
            <a:ext cx="5943600" cy="4724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some solids have their particles arranged in an orderly geometric pattern – we call these </a:t>
            </a:r>
            <a:r>
              <a:rPr b="1" lang="en-US" sz="3200" spc="-1" strike="noStrike">
                <a:solidFill>
                  <a:srgbClr val="000000"/>
                </a:solidFill>
                <a:latin typeface="Times New Roman"/>
              </a:rPr>
              <a:t>crystalline solids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salt and diamonds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other solids have particles that do not show a regular geometric pattern over a long range – we call these </a:t>
            </a:r>
            <a:r>
              <a:rPr b="1" lang="en-US" sz="3200" spc="-1" strike="noStrike">
                <a:solidFill>
                  <a:srgbClr val="000000"/>
                </a:solidFill>
                <a:latin typeface="Times New Roman"/>
              </a:rPr>
              <a:t>amorphous solids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plastic and glass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78" name="cystalline%20solid" descr=""/>
          <p:cNvPicPr/>
          <p:nvPr/>
        </p:nvPicPr>
        <p:blipFill>
          <a:blip r:embed="rId1"/>
          <a:stretch/>
        </p:blipFill>
        <p:spPr>
          <a:xfrm>
            <a:off x="6172200" y="1447920"/>
            <a:ext cx="2781360" cy="2377800"/>
          </a:xfrm>
          <a:prstGeom prst="rect">
            <a:avLst/>
          </a:prstGeom>
          <a:ln>
            <a:noFill/>
          </a:ln>
        </p:spPr>
      </p:pic>
      <p:pic>
        <p:nvPicPr>
          <p:cNvPr id="79" name="amorphous%20solid" descr=""/>
          <p:cNvPicPr/>
          <p:nvPr/>
        </p:nvPicPr>
        <p:blipFill>
          <a:blip r:embed="rId2"/>
          <a:stretch/>
        </p:blipFill>
        <p:spPr>
          <a:xfrm>
            <a:off x="6172200" y="4038480"/>
            <a:ext cx="2851200" cy="212112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  <p:timing>
    <p:tnLst>
      <p:par>
        <p:cTn id="113" dur="indefinite" restart="never" nodeType="tmRoot">
          <p:childTnLst>
            <p:seq>
              <p:cTn id="114" dur="indefinite" nodeType="mainSeq">
                <p:childTnLst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9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2" dur="500"/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nodeType="click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3" dur="500"/>
                                        <p:tgtEl>
                                          <p:spTgt spid="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6" dur="500"/>
                                        <p:tgtEl>
                                          <p:spTgt spid="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nodeType="click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4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977</TotalTime>
  <Application>LibreOffice/6.4.7.2$Linux_X86_64 LibreOffice_project/40$Build-2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2004-09-27T10:53:03Z</dcterms:created>
  <dc:creator>Roy Kennedy</dc:creator>
  <dc:description/>
  <dc:language>en-US</dc:language>
  <cp:lastModifiedBy/>
  <cp:lastPrinted>2022-06-05T14:37:18Z</cp:lastPrinted>
  <dcterms:modified xsi:type="dcterms:W3CDTF">2022-06-18T16:55:02Z</dcterms:modified>
  <cp:revision>52</cp:revision>
  <dc:subject/>
  <dc:title>Introductory Chemistry, 2nd Edition Nivaldo Tro</dc:title>
</cp:coreProperties>
</file>